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64"/>
  </p:notesMasterIdLst>
  <p:handoutMasterIdLst>
    <p:handoutMasterId r:id="rId65"/>
  </p:handoutMasterIdLst>
  <p:sldIdLst>
    <p:sldId id="549" r:id="rId5"/>
    <p:sldId id="643" r:id="rId6"/>
    <p:sldId id="732" r:id="rId7"/>
    <p:sldId id="526" r:id="rId8"/>
    <p:sldId id="687" r:id="rId9"/>
    <p:sldId id="688" r:id="rId10"/>
    <p:sldId id="698" r:id="rId11"/>
    <p:sldId id="699" r:id="rId12"/>
    <p:sldId id="700" r:id="rId13"/>
    <p:sldId id="701" r:id="rId14"/>
    <p:sldId id="685" r:id="rId15"/>
    <p:sldId id="702" r:id="rId16"/>
    <p:sldId id="707" r:id="rId17"/>
    <p:sldId id="706" r:id="rId18"/>
    <p:sldId id="644" r:id="rId19"/>
    <p:sldId id="639" r:id="rId20"/>
    <p:sldId id="645" r:id="rId21"/>
    <p:sldId id="646" r:id="rId22"/>
    <p:sldId id="740" r:id="rId23"/>
    <p:sldId id="711" r:id="rId24"/>
    <p:sldId id="683" r:id="rId25"/>
    <p:sldId id="495" r:id="rId26"/>
    <p:sldId id="665" r:id="rId27"/>
    <p:sldId id="743" r:id="rId28"/>
    <p:sldId id="744" r:id="rId29"/>
    <p:sldId id="745" r:id="rId30"/>
    <p:sldId id="713" r:id="rId31"/>
    <p:sldId id="714" r:id="rId32"/>
    <p:sldId id="737" r:id="rId33"/>
    <p:sldId id="739" r:id="rId34"/>
    <p:sldId id="715" r:id="rId35"/>
    <p:sldId id="738" r:id="rId36"/>
    <p:sldId id="734" r:id="rId37"/>
    <p:sldId id="735" r:id="rId38"/>
    <p:sldId id="733" r:id="rId39"/>
    <p:sldId id="742" r:id="rId40"/>
    <p:sldId id="736" r:id="rId41"/>
    <p:sldId id="728" r:id="rId42"/>
    <p:sldId id="727" r:id="rId43"/>
    <p:sldId id="676" r:id="rId44"/>
    <p:sldId id="677" r:id="rId45"/>
    <p:sldId id="679" r:id="rId46"/>
    <p:sldId id="680" r:id="rId47"/>
    <p:sldId id="697" r:id="rId48"/>
    <p:sldId id="649" r:id="rId49"/>
    <p:sldId id="659" r:id="rId50"/>
    <p:sldId id="650" r:id="rId51"/>
    <p:sldId id="648" r:id="rId52"/>
    <p:sldId id="614" r:id="rId53"/>
    <p:sldId id="377" r:id="rId54"/>
    <p:sldId id="709" r:id="rId55"/>
    <p:sldId id="710" r:id="rId56"/>
    <p:sldId id="273" r:id="rId57"/>
    <p:sldId id="550" r:id="rId58"/>
    <p:sldId id="342" r:id="rId59"/>
    <p:sldId id="358" r:id="rId60"/>
    <p:sldId id="360" r:id="rId61"/>
    <p:sldId id="365" r:id="rId62"/>
    <p:sldId id="537" r:id="rId63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80CC9D-790F-9249-9E05-60331129C731}">
          <p14:sldIdLst>
            <p14:sldId id="549"/>
            <p14:sldId id="643"/>
            <p14:sldId id="732"/>
            <p14:sldId id="526"/>
            <p14:sldId id="687"/>
            <p14:sldId id="688"/>
            <p14:sldId id="698"/>
            <p14:sldId id="699"/>
            <p14:sldId id="700"/>
            <p14:sldId id="701"/>
            <p14:sldId id="685"/>
            <p14:sldId id="702"/>
            <p14:sldId id="707"/>
            <p14:sldId id="706"/>
            <p14:sldId id="644"/>
            <p14:sldId id="639"/>
            <p14:sldId id="645"/>
            <p14:sldId id="646"/>
            <p14:sldId id="740"/>
            <p14:sldId id="711"/>
            <p14:sldId id="683"/>
            <p14:sldId id="495"/>
            <p14:sldId id="665"/>
            <p14:sldId id="743"/>
            <p14:sldId id="744"/>
            <p14:sldId id="745"/>
            <p14:sldId id="713"/>
            <p14:sldId id="714"/>
            <p14:sldId id="737"/>
            <p14:sldId id="739"/>
            <p14:sldId id="715"/>
            <p14:sldId id="738"/>
            <p14:sldId id="734"/>
            <p14:sldId id="735"/>
            <p14:sldId id="733"/>
            <p14:sldId id="742"/>
            <p14:sldId id="736"/>
            <p14:sldId id="728"/>
            <p14:sldId id="727"/>
            <p14:sldId id="676"/>
            <p14:sldId id="677"/>
            <p14:sldId id="679"/>
            <p14:sldId id="680"/>
            <p14:sldId id="697"/>
            <p14:sldId id="649"/>
            <p14:sldId id="659"/>
            <p14:sldId id="650"/>
            <p14:sldId id="648"/>
            <p14:sldId id="614"/>
            <p14:sldId id="377"/>
            <p14:sldId id="709"/>
            <p14:sldId id="710"/>
            <p14:sldId id="273"/>
            <p14:sldId id="550"/>
            <p14:sldId id="342"/>
            <p14:sldId id="358"/>
            <p14:sldId id="360"/>
            <p14:sldId id="365"/>
            <p14:sldId id="537"/>
          </p14:sldIdLst>
        </p14:section>
        <p14:section name="Untitled Section" id="{85159899-5746-0441-8E01-7B8CD59D52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1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61A08-D99A-41C1-B616-BD4EEF0D84BA}" v="2" dt="2025-08-14T06:54:04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09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uni Parkkonen" userId="c3972b16-d3c3-48b9-8100-06e88ec05433" providerId="ADAL" clId="{3B061A08-D99A-41C1-B616-BD4EEF0D84BA}"/>
    <pc:docChg chg="modSld">
      <pc:chgData name="Jouni Parkkonen" userId="c3972b16-d3c3-48b9-8100-06e88ec05433" providerId="ADAL" clId="{3B061A08-D99A-41C1-B616-BD4EEF0D84BA}" dt="2025-08-14T06:54:05.289" v="357" actId="6549"/>
      <pc:docMkLst>
        <pc:docMk/>
      </pc:docMkLst>
      <pc:sldChg chg="modSp mod">
        <pc:chgData name="Jouni Parkkonen" userId="c3972b16-d3c3-48b9-8100-06e88ec05433" providerId="ADAL" clId="{3B061A08-D99A-41C1-B616-BD4EEF0D84BA}" dt="2025-08-13T08:34:07.778" v="345" actId="20577"/>
        <pc:sldMkLst>
          <pc:docMk/>
          <pc:sldMk cId="1715684674" sldId="643"/>
        </pc:sldMkLst>
        <pc:spChg chg="mod">
          <ac:chgData name="Jouni Parkkonen" userId="c3972b16-d3c3-48b9-8100-06e88ec05433" providerId="ADAL" clId="{3B061A08-D99A-41C1-B616-BD4EEF0D84BA}" dt="2025-08-13T08:34:07.778" v="345" actId="20577"/>
          <ac:spMkLst>
            <pc:docMk/>
            <pc:sldMk cId="1715684674" sldId="643"/>
            <ac:spMk id="3" creationId="{00000000-0000-0000-0000-000000000000}"/>
          </ac:spMkLst>
        </pc:spChg>
      </pc:sldChg>
      <pc:sldChg chg="addSp modSp mod">
        <pc:chgData name="Jouni Parkkonen" userId="c3972b16-d3c3-48b9-8100-06e88ec05433" providerId="ADAL" clId="{3B061A08-D99A-41C1-B616-BD4EEF0D84BA}" dt="2025-08-11T10:19:55.199" v="332" actId="1035"/>
        <pc:sldMkLst>
          <pc:docMk/>
          <pc:sldMk cId="2818453470" sldId="659"/>
        </pc:sldMkLst>
        <pc:spChg chg="mod">
          <ac:chgData name="Jouni Parkkonen" userId="c3972b16-d3c3-48b9-8100-06e88ec05433" providerId="ADAL" clId="{3B061A08-D99A-41C1-B616-BD4EEF0D84BA}" dt="2025-08-11T10:19:43.634" v="306" actId="6549"/>
          <ac:spMkLst>
            <pc:docMk/>
            <pc:sldMk cId="2818453470" sldId="659"/>
            <ac:spMk id="3" creationId="{75F2124A-1956-4401-A466-FC2F60505495}"/>
          </ac:spMkLst>
        </pc:spChg>
        <pc:spChg chg="add mod">
          <ac:chgData name="Jouni Parkkonen" userId="c3972b16-d3c3-48b9-8100-06e88ec05433" providerId="ADAL" clId="{3B061A08-D99A-41C1-B616-BD4EEF0D84BA}" dt="2025-08-11T10:19:55.199" v="332" actId="1035"/>
          <ac:spMkLst>
            <pc:docMk/>
            <pc:sldMk cId="2818453470" sldId="659"/>
            <ac:spMk id="10" creationId="{F9CB0B7B-919B-7011-77FC-259310FB8BCA}"/>
          </ac:spMkLst>
        </pc:spChg>
      </pc:sldChg>
      <pc:sldChg chg="modSp mod">
        <pc:chgData name="Jouni Parkkonen" userId="c3972b16-d3c3-48b9-8100-06e88ec05433" providerId="ADAL" clId="{3B061A08-D99A-41C1-B616-BD4EEF0D84BA}" dt="2025-08-11T10:17:22.569" v="262" actId="6549"/>
        <pc:sldMkLst>
          <pc:docMk/>
          <pc:sldMk cId="1222579240" sldId="683"/>
        </pc:sldMkLst>
        <pc:spChg chg="mod">
          <ac:chgData name="Jouni Parkkonen" userId="c3972b16-d3c3-48b9-8100-06e88ec05433" providerId="ADAL" clId="{3B061A08-D99A-41C1-B616-BD4EEF0D84BA}" dt="2025-08-11T10:17:22.569" v="262" actId="6549"/>
          <ac:spMkLst>
            <pc:docMk/>
            <pc:sldMk cId="1222579240" sldId="683"/>
            <ac:spMk id="3" creationId="{00000000-0000-0000-0000-000000000000}"/>
          </ac:spMkLst>
        </pc:spChg>
      </pc:sldChg>
      <pc:sldChg chg="modSp mod">
        <pc:chgData name="Jouni Parkkonen" userId="c3972b16-d3c3-48b9-8100-06e88ec05433" providerId="ADAL" clId="{3B061A08-D99A-41C1-B616-BD4EEF0D84BA}" dt="2025-08-11T10:03:59.967" v="61" actId="20577"/>
        <pc:sldMkLst>
          <pc:docMk/>
          <pc:sldMk cId="2183095551" sldId="685"/>
        </pc:sldMkLst>
        <pc:spChg chg="mod">
          <ac:chgData name="Jouni Parkkonen" userId="c3972b16-d3c3-48b9-8100-06e88ec05433" providerId="ADAL" clId="{3B061A08-D99A-41C1-B616-BD4EEF0D84BA}" dt="2025-08-11T10:03:59.967" v="61" actId="20577"/>
          <ac:spMkLst>
            <pc:docMk/>
            <pc:sldMk cId="2183095551" sldId="685"/>
            <ac:spMk id="2" creationId="{BECCE0E7-A4E4-441F-8026-A5D4263DA56B}"/>
          </ac:spMkLst>
        </pc:spChg>
      </pc:sldChg>
      <pc:sldChg chg="modSp mod">
        <pc:chgData name="Jouni Parkkonen" userId="c3972b16-d3c3-48b9-8100-06e88ec05433" providerId="ADAL" clId="{3B061A08-D99A-41C1-B616-BD4EEF0D84BA}" dt="2025-08-11T10:03:15.449" v="5" actId="20577"/>
        <pc:sldMkLst>
          <pc:docMk/>
          <pc:sldMk cId="3696668546" sldId="688"/>
        </pc:sldMkLst>
        <pc:spChg chg="mod">
          <ac:chgData name="Jouni Parkkonen" userId="c3972b16-d3c3-48b9-8100-06e88ec05433" providerId="ADAL" clId="{3B061A08-D99A-41C1-B616-BD4EEF0D84BA}" dt="2025-08-11T10:03:15.449" v="5" actId="20577"/>
          <ac:spMkLst>
            <pc:docMk/>
            <pc:sldMk cId="3696668546" sldId="688"/>
            <ac:spMk id="3" creationId="{00000000-0000-0000-0000-000000000000}"/>
          </ac:spMkLst>
        </pc:spChg>
      </pc:sldChg>
      <pc:sldChg chg="modSp mod">
        <pc:chgData name="Jouni Parkkonen" userId="c3972b16-d3c3-48b9-8100-06e88ec05433" providerId="ADAL" clId="{3B061A08-D99A-41C1-B616-BD4EEF0D84BA}" dt="2025-08-13T08:33:56.046" v="344" actId="20577"/>
        <pc:sldMkLst>
          <pc:docMk/>
          <pc:sldMk cId="2009204358" sldId="698"/>
        </pc:sldMkLst>
        <pc:spChg chg="mod">
          <ac:chgData name="Jouni Parkkonen" userId="c3972b16-d3c3-48b9-8100-06e88ec05433" providerId="ADAL" clId="{3B061A08-D99A-41C1-B616-BD4EEF0D84BA}" dt="2025-08-11T10:03:22.613" v="6" actId="20577"/>
          <ac:spMkLst>
            <pc:docMk/>
            <pc:sldMk cId="2009204358" sldId="698"/>
            <ac:spMk id="2" creationId="{00000000-0000-0000-0000-000000000000}"/>
          </ac:spMkLst>
        </pc:spChg>
        <pc:spChg chg="mod">
          <ac:chgData name="Jouni Parkkonen" userId="c3972b16-d3c3-48b9-8100-06e88ec05433" providerId="ADAL" clId="{3B061A08-D99A-41C1-B616-BD4EEF0D84BA}" dt="2025-08-13T08:33:56.046" v="344" actId="20577"/>
          <ac:spMkLst>
            <pc:docMk/>
            <pc:sldMk cId="2009204358" sldId="698"/>
            <ac:spMk id="4" creationId="{00000000-0000-0000-0000-000000000000}"/>
          </ac:spMkLst>
        </pc:spChg>
      </pc:sldChg>
      <pc:sldChg chg="modSp mod">
        <pc:chgData name="Jouni Parkkonen" userId="c3972b16-d3c3-48b9-8100-06e88ec05433" providerId="ADAL" clId="{3B061A08-D99A-41C1-B616-BD4EEF0D84BA}" dt="2025-08-11T10:03:37.399" v="35" actId="20577"/>
        <pc:sldMkLst>
          <pc:docMk/>
          <pc:sldMk cId="597024597" sldId="699"/>
        </pc:sldMkLst>
        <pc:spChg chg="mod">
          <ac:chgData name="Jouni Parkkonen" userId="c3972b16-d3c3-48b9-8100-06e88ec05433" providerId="ADAL" clId="{3B061A08-D99A-41C1-B616-BD4EEF0D84BA}" dt="2025-08-11T10:03:37.399" v="35" actId="20577"/>
          <ac:spMkLst>
            <pc:docMk/>
            <pc:sldMk cId="597024597" sldId="699"/>
            <ac:spMk id="2" creationId="{BECCE0E7-A4E4-441F-8026-A5D4263DA56B}"/>
          </ac:spMkLst>
        </pc:spChg>
        <pc:spChg chg="mod">
          <ac:chgData name="Jouni Parkkonen" userId="c3972b16-d3c3-48b9-8100-06e88ec05433" providerId="ADAL" clId="{3B061A08-D99A-41C1-B616-BD4EEF0D84BA}" dt="2025-08-11T10:03:34.209" v="34" actId="20577"/>
          <ac:spMkLst>
            <pc:docMk/>
            <pc:sldMk cId="597024597" sldId="699"/>
            <ac:spMk id="4" creationId="{F3C522A3-8EA0-484C-B88D-066809ED0802}"/>
          </ac:spMkLst>
        </pc:spChg>
      </pc:sldChg>
      <pc:sldChg chg="modSp mod">
        <pc:chgData name="Jouni Parkkonen" userId="c3972b16-d3c3-48b9-8100-06e88ec05433" providerId="ADAL" clId="{3B061A08-D99A-41C1-B616-BD4EEF0D84BA}" dt="2025-08-11T10:03:41.076" v="36" actId="20577"/>
        <pc:sldMkLst>
          <pc:docMk/>
          <pc:sldMk cId="556814153" sldId="700"/>
        </pc:sldMkLst>
        <pc:spChg chg="mod">
          <ac:chgData name="Jouni Parkkonen" userId="c3972b16-d3c3-48b9-8100-06e88ec05433" providerId="ADAL" clId="{3B061A08-D99A-41C1-B616-BD4EEF0D84BA}" dt="2025-08-11T10:03:41.076" v="36" actId="20577"/>
          <ac:spMkLst>
            <pc:docMk/>
            <pc:sldMk cId="556814153" sldId="700"/>
            <ac:spMk id="2" creationId="{BECCE0E7-A4E4-441F-8026-A5D4263DA56B}"/>
          </ac:spMkLst>
        </pc:spChg>
      </pc:sldChg>
      <pc:sldChg chg="modSp mod">
        <pc:chgData name="Jouni Parkkonen" userId="c3972b16-d3c3-48b9-8100-06e88ec05433" providerId="ADAL" clId="{3B061A08-D99A-41C1-B616-BD4EEF0D84BA}" dt="2025-08-11T10:03:56.137" v="60" actId="20577"/>
        <pc:sldMkLst>
          <pc:docMk/>
          <pc:sldMk cId="1603197166" sldId="701"/>
        </pc:sldMkLst>
        <pc:spChg chg="mod">
          <ac:chgData name="Jouni Parkkonen" userId="c3972b16-d3c3-48b9-8100-06e88ec05433" providerId="ADAL" clId="{3B061A08-D99A-41C1-B616-BD4EEF0D84BA}" dt="2025-08-11T10:03:48.286" v="37" actId="20577"/>
          <ac:spMkLst>
            <pc:docMk/>
            <pc:sldMk cId="1603197166" sldId="701"/>
            <ac:spMk id="2" creationId="{BECCE0E7-A4E4-441F-8026-A5D4263DA56B}"/>
          </ac:spMkLst>
        </pc:spChg>
        <pc:spChg chg="mod">
          <ac:chgData name="Jouni Parkkonen" userId="c3972b16-d3c3-48b9-8100-06e88ec05433" providerId="ADAL" clId="{3B061A08-D99A-41C1-B616-BD4EEF0D84BA}" dt="2025-08-11T10:03:56.137" v="60" actId="20577"/>
          <ac:spMkLst>
            <pc:docMk/>
            <pc:sldMk cId="1603197166" sldId="701"/>
            <ac:spMk id="5" creationId="{C4DC51A0-1DB4-41C9-A97F-AED14E63FC2E}"/>
          </ac:spMkLst>
        </pc:spChg>
      </pc:sldChg>
      <pc:sldChg chg="modSp mod">
        <pc:chgData name="Jouni Parkkonen" userId="c3972b16-d3c3-48b9-8100-06e88ec05433" providerId="ADAL" clId="{3B061A08-D99A-41C1-B616-BD4EEF0D84BA}" dt="2025-08-14T06:54:05.289" v="357" actId="6549"/>
        <pc:sldMkLst>
          <pc:docMk/>
          <pc:sldMk cId="1340154447" sldId="702"/>
        </pc:sldMkLst>
        <pc:spChg chg="mod">
          <ac:chgData name="Jouni Parkkonen" userId="c3972b16-d3c3-48b9-8100-06e88ec05433" providerId="ADAL" clId="{3B061A08-D99A-41C1-B616-BD4EEF0D84BA}" dt="2025-08-14T06:54:05.289" v="357" actId="6549"/>
          <ac:spMkLst>
            <pc:docMk/>
            <pc:sldMk cId="1340154447" sldId="702"/>
            <ac:spMk id="3" creationId="{00000000-0000-0000-0000-000000000000}"/>
          </ac:spMkLst>
        </pc:spChg>
      </pc:sldChg>
      <pc:sldChg chg="modSp mod">
        <pc:chgData name="Jouni Parkkonen" userId="c3972b16-d3c3-48b9-8100-06e88ec05433" providerId="ADAL" clId="{3B061A08-D99A-41C1-B616-BD4EEF0D84BA}" dt="2025-08-11T10:07:40.099" v="208" actId="1035"/>
        <pc:sldMkLst>
          <pc:docMk/>
          <pc:sldMk cId="3973619130" sldId="743"/>
        </pc:sldMkLst>
        <pc:spChg chg="mod">
          <ac:chgData name="Jouni Parkkonen" userId="c3972b16-d3c3-48b9-8100-06e88ec05433" providerId="ADAL" clId="{3B061A08-D99A-41C1-B616-BD4EEF0D84BA}" dt="2025-08-11T10:07:40.099" v="208" actId="1035"/>
          <ac:spMkLst>
            <pc:docMk/>
            <pc:sldMk cId="3973619130" sldId="743"/>
            <ac:spMk id="5" creationId="{83C9F793-3DE6-9B56-1EE9-BF67E80F4F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5A04B099-89EE-AA4C-90C1-6A57326D3F3D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AD70E24D-DDD2-8242-9D1F-2321A6B5A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FA9944F6-3D53-8D4B-9345-DB393C0F4E61}" type="datetimeFigureOut">
              <a:rPr lang="fi-FI" smtClean="0"/>
              <a:pPr/>
              <a:t>14.8.2025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8" cy="49649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C72E5CAB-7655-3B4C-9D15-6BDB8D6C8D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8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1923371" y="2022928"/>
            <a:ext cx="5514975" cy="2363788"/>
          </a:xfrm>
          <a:custGeom>
            <a:avLst/>
            <a:gdLst>
              <a:gd name="T0" fmla="*/ 69 w 3474"/>
              <a:gd name="T1" fmla="*/ 1453 h 1489"/>
              <a:gd name="T2" fmla="*/ 7 w 3474"/>
              <a:gd name="T3" fmla="*/ 1384 h 1489"/>
              <a:gd name="T4" fmla="*/ 0 w 3474"/>
              <a:gd name="T5" fmla="*/ 380 h 1489"/>
              <a:gd name="T6" fmla="*/ 940 w 3474"/>
              <a:gd name="T7" fmla="*/ 380 h 1489"/>
              <a:gd name="T8" fmla="*/ 1057 w 3474"/>
              <a:gd name="T9" fmla="*/ 428 h 1489"/>
              <a:gd name="T10" fmla="*/ 1082 w 3474"/>
              <a:gd name="T11" fmla="*/ 541 h 1489"/>
              <a:gd name="T12" fmla="*/ 1031 w 3474"/>
              <a:gd name="T13" fmla="*/ 622 h 1489"/>
              <a:gd name="T14" fmla="*/ 516 w 3474"/>
              <a:gd name="T15" fmla="*/ 1138 h 1489"/>
              <a:gd name="T16" fmla="*/ 240 w 3474"/>
              <a:gd name="T17" fmla="*/ 1413 h 1489"/>
              <a:gd name="T18" fmla="*/ 149 w 3474"/>
              <a:gd name="T19" fmla="*/ 1464 h 1489"/>
              <a:gd name="T20" fmla="*/ 954 w 3474"/>
              <a:gd name="T21" fmla="*/ 1282 h 1489"/>
              <a:gd name="T22" fmla="*/ 737 w 3474"/>
              <a:gd name="T23" fmla="*/ 1459 h 1489"/>
              <a:gd name="T24" fmla="*/ 660 w 3474"/>
              <a:gd name="T25" fmla="*/ 1365 h 1489"/>
              <a:gd name="T26" fmla="*/ 681 w 3474"/>
              <a:gd name="T27" fmla="*/ 1265 h 1489"/>
              <a:gd name="T28" fmla="*/ 739 w 3474"/>
              <a:gd name="T29" fmla="*/ 1199 h 1489"/>
              <a:gd name="T30" fmla="*/ 1226 w 3474"/>
              <a:gd name="T31" fmla="*/ 712 h 1489"/>
              <a:gd name="T32" fmla="*/ 1505 w 3474"/>
              <a:gd name="T33" fmla="*/ 435 h 1489"/>
              <a:gd name="T34" fmla="*/ 1595 w 3474"/>
              <a:gd name="T35" fmla="*/ 384 h 1489"/>
              <a:gd name="T36" fmla="*/ 1653 w 3474"/>
              <a:gd name="T37" fmla="*/ 387 h 1489"/>
              <a:gd name="T38" fmla="*/ 1716 w 3474"/>
              <a:gd name="T39" fmla="*/ 430 h 1489"/>
              <a:gd name="T40" fmla="*/ 1745 w 3474"/>
              <a:gd name="T41" fmla="*/ 528 h 1489"/>
              <a:gd name="T42" fmla="*/ 2180 w 3474"/>
              <a:gd name="T43" fmla="*/ 119 h 1489"/>
              <a:gd name="T44" fmla="*/ 2810 w 3474"/>
              <a:gd name="T45" fmla="*/ 595 h 1489"/>
              <a:gd name="T46" fmla="*/ 2651 w 3474"/>
              <a:gd name="T47" fmla="*/ 704 h 1489"/>
              <a:gd name="T48" fmla="*/ 2576 w 3474"/>
              <a:gd name="T49" fmla="*/ 888 h 1489"/>
              <a:gd name="T50" fmla="*/ 2614 w 3474"/>
              <a:gd name="T51" fmla="*/ 1090 h 1489"/>
              <a:gd name="T52" fmla="*/ 2751 w 3474"/>
              <a:gd name="T53" fmla="*/ 1228 h 1489"/>
              <a:gd name="T54" fmla="*/ 2946 w 3474"/>
              <a:gd name="T55" fmla="*/ 1269 h 1489"/>
              <a:gd name="T56" fmla="*/ 3127 w 3474"/>
              <a:gd name="T57" fmla="*/ 1192 h 1489"/>
              <a:gd name="T58" fmla="*/ 3234 w 3474"/>
              <a:gd name="T59" fmla="*/ 1029 h 1489"/>
              <a:gd name="T60" fmla="*/ 3234 w 3474"/>
              <a:gd name="T61" fmla="*/ 821 h 1489"/>
              <a:gd name="T62" fmla="*/ 3127 w 3474"/>
              <a:gd name="T63" fmla="*/ 658 h 1489"/>
              <a:gd name="T64" fmla="*/ 2946 w 3474"/>
              <a:gd name="T65" fmla="*/ 581 h 1489"/>
              <a:gd name="T66" fmla="*/ 2799 w 3474"/>
              <a:gd name="T67" fmla="*/ 1478 h 1489"/>
              <a:gd name="T68" fmla="*/ 2643 w 3474"/>
              <a:gd name="T69" fmla="*/ 1420 h 1489"/>
              <a:gd name="T70" fmla="*/ 2515 w 3474"/>
              <a:gd name="T71" fmla="*/ 1322 h 1489"/>
              <a:gd name="T72" fmla="*/ 2417 w 3474"/>
              <a:gd name="T73" fmla="*/ 1194 h 1489"/>
              <a:gd name="T74" fmla="*/ 2359 w 3474"/>
              <a:gd name="T75" fmla="*/ 1038 h 1489"/>
              <a:gd name="T76" fmla="*/ 2351 w 3474"/>
              <a:gd name="T77" fmla="*/ 867 h 1489"/>
              <a:gd name="T78" fmla="*/ 2394 w 3474"/>
              <a:gd name="T79" fmla="*/ 706 h 1489"/>
              <a:gd name="T80" fmla="*/ 2478 w 3474"/>
              <a:gd name="T81" fmla="*/ 566 h 1489"/>
              <a:gd name="T82" fmla="*/ 2597 w 3474"/>
              <a:gd name="T83" fmla="*/ 458 h 1489"/>
              <a:gd name="T84" fmla="*/ 2745 w 3474"/>
              <a:gd name="T85" fmla="*/ 387 h 1489"/>
              <a:gd name="T86" fmla="*/ 2912 w 3474"/>
              <a:gd name="T87" fmla="*/ 361 h 1489"/>
              <a:gd name="T88" fmla="*/ 3079 w 3474"/>
              <a:gd name="T89" fmla="*/ 387 h 1489"/>
              <a:gd name="T90" fmla="*/ 3227 w 3474"/>
              <a:gd name="T91" fmla="*/ 458 h 1489"/>
              <a:gd name="T92" fmla="*/ 3346 w 3474"/>
              <a:gd name="T93" fmla="*/ 566 h 1489"/>
              <a:gd name="T94" fmla="*/ 3430 w 3474"/>
              <a:gd name="T95" fmla="*/ 706 h 1489"/>
              <a:gd name="T96" fmla="*/ 3472 w 3474"/>
              <a:gd name="T97" fmla="*/ 867 h 1489"/>
              <a:gd name="T98" fmla="*/ 3463 w 3474"/>
              <a:gd name="T99" fmla="*/ 1038 h 1489"/>
              <a:gd name="T100" fmla="*/ 3407 w 3474"/>
              <a:gd name="T101" fmla="*/ 1194 h 1489"/>
              <a:gd name="T102" fmla="*/ 3309 w 3474"/>
              <a:gd name="T103" fmla="*/ 1322 h 1489"/>
              <a:gd name="T104" fmla="*/ 3181 w 3474"/>
              <a:gd name="T105" fmla="*/ 1420 h 1489"/>
              <a:gd name="T106" fmla="*/ 3025 w 3474"/>
              <a:gd name="T107" fmla="*/ 1478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74" h="1489">
                <a:moveTo>
                  <a:pt x="126" y="1466"/>
                </a:moveTo>
                <a:lnTo>
                  <a:pt x="115" y="1466"/>
                </a:lnTo>
                <a:lnTo>
                  <a:pt x="101" y="1464"/>
                </a:lnTo>
                <a:lnTo>
                  <a:pt x="90" y="1461"/>
                </a:lnTo>
                <a:lnTo>
                  <a:pt x="80" y="1457"/>
                </a:lnTo>
                <a:lnTo>
                  <a:pt x="69" y="1453"/>
                </a:lnTo>
                <a:lnTo>
                  <a:pt x="59" y="1447"/>
                </a:lnTo>
                <a:lnTo>
                  <a:pt x="51" y="1441"/>
                </a:lnTo>
                <a:lnTo>
                  <a:pt x="42" y="1434"/>
                </a:lnTo>
                <a:lnTo>
                  <a:pt x="28" y="1418"/>
                </a:lnTo>
                <a:lnTo>
                  <a:pt x="17" y="1401"/>
                </a:lnTo>
                <a:lnTo>
                  <a:pt x="7" y="1384"/>
                </a:lnTo>
                <a:lnTo>
                  <a:pt x="2" y="1365"/>
                </a:lnTo>
                <a:lnTo>
                  <a:pt x="0" y="1351"/>
                </a:lnTo>
                <a:lnTo>
                  <a:pt x="0" y="1338"/>
                </a:lnTo>
                <a:lnTo>
                  <a:pt x="0" y="1322"/>
                </a:lnTo>
                <a:lnTo>
                  <a:pt x="0" y="1305"/>
                </a:lnTo>
                <a:lnTo>
                  <a:pt x="0" y="380"/>
                </a:lnTo>
                <a:lnTo>
                  <a:pt x="218" y="380"/>
                </a:lnTo>
                <a:lnTo>
                  <a:pt x="218" y="1140"/>
                </a:lnTo>
                <a:lnTo>
                  <a:pt x="789" y="566"/>
                </a:lnTo>
                <a:lnTo>
                  <a:pt x="397" y="566"/>
                </a:lnTo>
                <a:lnTo>
                  <a:pt x="503" y="380"/>
                </a:lnTo>
                <a:lnTo>
                  <a:pt x="940" y="380"/>
                </a:lnTo>
                <a:lnTo>
                  <a:pt x="967" y="380"/>
                </a:lnTo>
                <a:lnTo>
                  <a:pt x="986" y="384"/>
                </a:lnTo>
                <a:lnTo>
                  <a:pt x="1007" y="389"/>
                </a:lnTo>
                <a:lnTo>
                  <a:pt x="1027" y="399"/>
                </a:lnTo>
                <a:lnTo>
                  <a:pt x="1042" y="412"/>
                </a:lnTo>
                <a:lnTo>
                  <a:pt x="1057" y="428"/>
                </a:lnTo>
                <a:lnTo>
                  <a:pt x="1069" y="445"/>
                </a:lnTo>
                <a:lnTo>
                  <a:pt x="1079" y="464"/>
                </a:lnTo>
                <a:lnTo>
                  <a:pt x="1084" y="485"/>
                </a:lnTo>
                <a:lnTo>
                  <a:pt x="1086" y="506"/>
                </a:lnTo>
                <a:lnTo>
                  <a:pt x="1086" y="524"/>
                </a:lnTo>
                <a:lnTo>
                  <a:pt x="1082" y="541"/>
                </a:lnTo>
                <a:lnTo>
                  <a:pt x="1077" y="554"/>
                </a:lnTo>
                <a:lnTo>
                  <a:pt x="1071" y="570"/>
                </a:lnTo>
                <a:lnTo>
                  <a:pt x="1063" y="583"/>
                </a:lnTo>
                <a:lnTo>
                  <a:pt x="1054" y="595"/>
                </a:lnTo>
                <a:lnTo>
                  <a:pt x="1042" y="608"/>
                </a:lnTo>
                <a:lnTo>
                  <a:pt x="1031" y="622"/>
                </a:lnTo>
                <a:lnTo>
                  <a:pt x="1006" y="647"/>
                </a:lnTo>
                <a:lnTo>
                  <a:pt x="975" y="679"/>
                </a:lnTo>
                <a:lnTo>
                  <a:pt x="892" y="760"/>
                </a:lnTo>
                <a:lnTo>
                  <a:pt x="779" y="875"/>
                </a:lnTo>
                <a:lnTo>
                  <a:pt x="647" y="1006"/>
                </a:lnTo>
                <a:lnTo>
                  <a:pt x="516" y="1138"/>
                </a:lnTo>
                <a:lnTo>
                  <a:pt x="401" y="1253"/>
                </a:lnTo>
                <a:lnTo>
                  <a:pt x="318" y="1336"/>
                </a:lnTo>
                <a:lnTo>
                  <a:pt x="286" y="1368"/>
                </a:lnTo>
                <a:lnTo>
                  <a:pt x="274" y="1380"/>
                </a:lnTo>
                <a:lnTo>
                  <a:pt x="257" y="1395"/>
                </a:lnTo>
                <a:lnTo>
                  <a:pt x="240" y="1413"/>
                </a:lnTo>
                <a:lnTo>
                  <a:pt x="226" y="1424"/>
                </a:lnTo>
                <a:lnTo>
                  <a:pt x="205" y="1439"/>
                </a:lnTo>
                <a:lnTo>
                  <a:pt x="186" y="1453"/>
                </a:lnTo>
                <a:lnTo>
                  <a:pt x="174" y="1459"/>
                </a:lnTo>
                <a:lnTo>
                  <a:pt x="161" y="1462"/>
                </a:lnTo>
                <a:lnTo>
                  <a:pt x="149" y="1464"/>
                </a:lnTo>
                <a:lnTo>
                  <a:pt x="134" y="1466"/>
                </a:lnTo>
                <a:lnTo>
                  <a:pt x="130" y="1466"/>
                </a:lnTo>
                <a:lnTo>
                  <a:pt x="126" y="1466"/>
                </a:lnTo>
                <a:close/>
                <a:moveTo>
                  <a:pt x="1524" y="1468"/>
                </a:moveTo>
                <a:lnTo>
                  <a:pt x="1524" y="708"/>
                </a:lnTo>
                <a:lnTo>
                  <a:pt x="954" y="1282"/>
                </a:lnTo>
                <a:lnTo>
                  <a:pt x="1347" y="1282"/>
                </a:lnTo>
                <a:lnTo>
                  <a:pt x="1242" y="1468"/>
                </a:lnTo>
                <a:lnTo>
                  <a:pt x="804" y="1468"/>
                </a:lnTo>
                <a:lnTo>
                  <a:pt x="777" y="1468"/>
                </a:lnTo>
                <a:lnTo>
                  <a:pt x="758" y="1464"/>
                </a:lnTo>
                <a:lnTo>
                  <a:pt x="737" y="1459"/>
                </a:lnTo>
                <a:lnTo>
                  <a:pt x="718" y="1449"/>
                </a:lnTo>
                <a:lnTo>
                  <a:pt x="700" y="1436"/>
                </a:lnTo>
                <a:lnTo>
                  <a:pt x="687" y="1420"/>
                </a:lnTo>
                <a:lnTo>
                  <a:pt x="673" y="1403"/>
                </a:lnTo>
                <a:lnTo>
                  <a:pt x="666" y="1384"/>
                </a:lnTo>
                <a:lnTo>
                  <a:pt x="660" y="1365"/>
                </a:lnTo>
                <a:lnTo>
                  <a:pt x="658" y="1342"/>
                </a:lnTo>
                <a:lnTo>
                  <a:pt x="658" y="1324"/>
                </a:lnTo>
                <a:lnTo>
                  <a:pt x="662" y="1307"/>
                </a:lnTo>
                <a:lnTo>
                  <a:pt x="666" y="1294"/>
                </a:lnTo>
                <a:lnTo>
                  <a:pt x="673" y="1278"/>
                </a:lnTo>
                <a:lnTo>
                  <a:pt x="681" y="1265"/>
                </a:lnTo>
                <a:lnTo>
                  <a:pt x="691" y="1253"/>
                </a:lnTo>
                <a:lnTo>
                  <a:pt x="700" y="1240"/>
                </a:lnTo>
                <a:lnTo>
                  <a:pt x="714" y="1226"/>
                </a:lnTo>
                <a:lnTo>
                  <a:pt x="737" y="1201"/>
                </a:lnTo>
                <a:lnTo>
                  <a:pt x="737" y="1201"/>
                </a:lnTo>
                <a:lnTo>
                  <a:pt x="739" y="1199"/>
                </a:lnTo>
                <a:lnTo>
                  <a:pt x="739" y="1199"/>
                </a:lnTo>
                <a:lnTo>
                  <a:pt x="769" y="1169"/>
                </a:lnTo>
                <a:lnTo>
                  <a:pt x="850" y="1088"/>
                </a:lnTo>
                <a:lnTo>
                  <a:pt x="963" y="975"/>
                </a:lnTo>
                <a:lnTo>
                  <a:pt x="1096" y="842"/>
                </a:lnTo>
                <a:lnTo>
                  <a:pt x="1226" y="712"/>
                </a:lnTo>
                <a:lnTo>
                  <a:pt x="1342" y="597"/>
                </a:lnTo>
                <a:lnTo>
                  <a:pt x="1424" y="514"/>
                </a:lnTo>
                <a:lnTo>
                  <a:pt x="1459" y="480"/>
                </a:lnTo>
                <a:lnTo>
                  <a:pt x="1470" y="468"/>
                </a:lnTo>
                <a:lnTo>
                  <a:pt x="1486" y="453"/>
                </a:lnTo>
                <a:lnTo>
                  <a:pt x="1505" y="435"/>
                </a:lnTo>
                <a:lnTo>
                  <a:pt x="1518" y="424"/>
                </a:lnTo>
                <a:lnTo>
                  <a:pt x="1537" y="409"/>
                </a:lnTo>
                <a:lnTo>
                  <a:pt x="1558" y="395"/>
                </a:lnTo>
                <a:lnTo>
                  <a:pt x="1570" y="389"/>
                </a:lnTo>
                <a:lnTo>
                  <a:pt x="1581" y="385"/>
                </a:lnTo>
                <a:lnTo>
                  <a:pt x="1595" y="384"/>
                </a:lnTo>
                <a:lnTo>
                  <a:pt x="1610" y="382"/>
                </a:lnTo>
                <a:lnTo>
                  <a:pt x="1614" y="382"/>
                </a:lnTo>
                <a:lnTo>
                  <a:pt x="1618" y="382"/>
                </a:lnTo>
                <a:lnTo>
                  <a:pt x="1629" y="382"/>
                </a:lnTo>
                <a:lnTo>
                  <a:pt x="1641" y="384"/>
                </a:lnTo>
                <a:lnTo>
                  <a:pt x="1653" y="387"/>
                </a:lnTo>
                <a:lnTo>
                  <a:pt x="1664" y="391"/>
                </a:lnTo>
                <a:lnTo>
                  <a:pt x="1674" y="395"/>
                </a:lnTo>
                <a:lnTo>
                  <a:pt x="1683" y="401"/>
                </a:lnTo>
                <a:lnTo>
                  <a:pt x="1693" y="407"/>
                </a:lnTo>
                <a:lnTo>
                  <a:pt x="1702" y="414"/>
                </a:lnTo>
                <a:lnTo>
                  <a:pt x="1716" y="430"/>
                </a:lnTo>
                <a:lnTo>
                  <a:pt x="1727" y="447"/>
                </a:lnTo>
                <a:lnTo>
                  <a:pt x="1737" y="466"/>
                </a:lnTo>
                <a:lnTo>
                  <a:pt x="1741" y="483"/>
                </a:lnTo>
                <a:lnTo>
                  <a:pt x="1743" y="497"/>
                </a:lnTo>
                <a:lnTo>
                  <a:pt x="1745" y="510"/>
                </a:lnTo>
                <a:lnTo>
                  <a:pt x="1745" y="528"/>
                </a:lnTo>
                <a:lnTo>
                  <a:pt x="1745" y="547"/>
                </a:lnTo>
                <a:lnTo>
                  <a:pt x="1745" y="1468"/>
                </a:lnTo>
                <a:lnTo>
                  <a:pt x="1524" y="1468"/>
                </a:lnTo>
                <a:close/>
                <a:moveTo>
                  <a:pt x="1948" y="1468"/>
                </a:moveTo>
                <a:lnTo>
                  <a:pt x="1946" y="0"/>
                </a:lnTo>
                <a:lnTo>
                  <a:pt x="2180" y="119"/>
                </a:lnTo>
                <a:lnTo>
                  <a:pt x="2180" y="1468"/>
                </a:lnTo>
                <a:lnTo>
                  <a:pt x="1948" y="1468"/>
                </a:lnTo>
                <a:close/>
                <a:moveTo>
                  <a:pt x="2912" y="579"/>
                </a:moveTo>
                <a:lnTo>
                  <a:pt x="2877" y="581"/>
                </a:lnTo>
                <a:lnTo>
                  <a:pt x="2843" y="587"/>
                </a:lnTo>
                <a:lnTo>
                  <a:pt x="2810" y="595"/>
                </a:lnTo>
                <a:lnTo>
                  <a:pt x="2779" y="606"/>
                </a:lnTo>
                <a:lnTo>
                  <a:pt x="2751" y="622"/>
                </a:lnTo>
                <a:lnTo>
                  <a:pt x="2722" y="639"/>
                </a:lnTo>
                <a:lnTo>
                  <a:pt x="2697" y="658"/>
                </a:lnTo>
                <a:lnTo>
                  <a:pt x="2672" y="679"/>
                </a:lnTo>
                <a:lnTo>
                  <a:pt x="2651" y="704"/>
                </a:lnTo>
                <a:lnTo>
                  <a:pt x="2632" y="731"/>
                </a:lnTo>
                <a:lnTo>
                  <a:pt x="2614" y="760"/>
                </a:lnTo>
                <a:lnTo>
                  <a:pt x="2601" y="789"/>
                </a:lnTo>
                <a:lnTo>
                  <a:pt x="2589" y="821"/>
                </a:lnTo>
                <a:lnTo>
                  <a:pt x="2582" y="854"/>
                </a:lnTo>
                <a:lnTo>
                  <a:pt x="2576" y="888"/>
                </a:lnTo>
                <a:lnTo>
                  <a:pt x="2574" y="925"/>
                </a:lnTo>
                <a:lnTo>
                  <a:pt x="2576" y="961"/>
                </a:lnTo>
                <a:lnTo>
                  <a:pt x="2582" y="996"/>
                </a:lnTo>
                <a:lnTo>
                  <a:pt x="2589" y="1029"/>
                </a:lnTo>
                <a:lnTo>
                  <a:pt x="2601" y="1059"/>
                </a:lnTo>
                <a:lnTo>
                  <a:pt x="2614" y="1090"/>
                </a:lnTo>
                <a:lnTo>
                  <a:pt x="2632" y="1119"/>
                </a:lnTo>
                <a:lnTo>
                  <a:pt x="2651" y="1146"/>
                </a:lnTo>
                <a:lnTo>
                  <a:pt x="2672" y="1169"/>
                </a:lnTo>
                <a:lnTo>
                  <a:pt x="2697" y="1192"/>
                </a:lnTo>
                <a:lnTo>
                  <a:pt x="2722" y="1211"/>
                </a:lnTo>
                <a:lnTo>
                  <a:pt x="2751" y="1228"/>
                </a:lnTo>
                <a:lnTo>
                  <a:pt x="2779" y="1244"/>
                </a:lnTo>
                <a:lnTo>
                  <a:pt x="2810" y="1255"/>
                </a:lnTo>
                <a:lnTo>
                  <a:pt x="2843" y="1263"/>
                </a:lnTo>
                <a:lnTo>
                  <a:pt x="2877" y="1269"/>
                </a:lnTo>
                <a:lnTo>
                  <a:pt x="2912" y="1269"/>
                </a:lnTo>
                <a:lnTo>
                  <a:pt x="2946" y="1269"/>
                </a:lnTo>
                <a:lnTo>
                  <a:pt x="2981" y="1263"/>
                </a:lnTo>
                <a:lnTo>
                  <a:pt x="3014" y="1255"/>
                </a:lnTo>
                <a:lnTo>
                  <a:pt x="3044" y="1244"/>
                </a:lnTo>
                <a:lnTo>
                  <a:pt x="3073" y="1228"/>
                </a:lnTo>
                <a:lnTo>
                  <a:pt x="3102" y="1211"/>
                </a:lnTo>
                <a:lnTo>
                  <a:pt x="3127" y="1192"/>
                </a:lnTo>
                <a:lnTo>
                  <a:pt x="3152" y="1169"/>
                </a:lnTo>
                <a:lnTo>
                  <a:pt x="3173" y="1146"/>
                </a:lnTo>
                <a:lnTo>
                  <a:pt x="3192" y="1119"/>
                </a:lnTo>
                <a:lnTo>
                  <a:pt x="3209" y="1090"/>
                </a:lnTo>
                <a:lnTo>
                  <a:pt x="3223" y="1059"/>
                </a:lnTo>
                <a:lnTo>
                  <a:pt x="3234" y="1029"/>
                </a:lnTo>
                <a:lnTo>
                  <a:pt x="3242" y="996"/>
                </a:lnTo>
                <a:lnTo>
                  <a:pt x="3248" y="961"/>
                </a:lnTo>
                <a:lnTo>
                  <a:pt x="3248" y="925"/>
                </a:lnTo>
                <a:lnTo>
                  <a:pt x="3248" y="888"/>
                </a:lnTo>
                <a:lnTo>
                  <a:pt x="3242" y="854"/>
                </a:lnTo>
                <a:lnTo>
                  <a:pt x="3234" y="821"/>
                </a:lnTo>
                <a:lnTo>
                  <a:pt x="3223" y="789"/>
                </a:lnTo>
                <a:lnTo>
                  <a:pt x="3209" y="760"/>
                </a:lnTo>
                <a:lnTo>
                  <a:pt x="3192" y="731"/>
                </a:lnTo>
                <a:lnTo>
                  <a:pt x="3173" y="704"/>
                </a:lnTo>
                <a:lnTo>
                  <a:pt x="3152" y="679"/>
                </a:lnTo>
                <a:lnTo>
                  <a:pt x="3127" y="658"/>
                </a:lnTo>
                <a:lnTo>
                  <a:pt x="3102" y="639"/>
                </a:lnTo>
                <a:lnTo>
                  <a:pt x="3073" y="622"/>
                </a:lnTo>
                <a:lnTo>
                  <a:pt x="3044" y="606"/>
                </a:lnTo>
                <a:lnTo>
                  <a:pt x="3014" y="595"/>
                </a:lnTo>
                <a:lnTo>
                  <a:pt x="2981" y="587"/>
                </a:lnTo>
                <a:lnTo>
                  <a:pt x="2946" y="581"/>
                </a:lnTo>
                <a:lnTo>
                  <a:pt x="2912" y="579"/>
                </a:lnTo>
                <a:close/>
                <a:moveTo>
                  <a:pt x="2912" y="1489"/>
                </a:moveTo>
                <a:lnTo>
                  <a:pt x="2883" y="1487"/>
                </a:lnTo>
                <a:lnTo>
                  <a:pt x="2854" y="1485"/>
                </a:lnTo>
                <a:lnTo>
                  <a:pt x="2826" y="1482"/>
                </a:lnTo>
                <a:lnTo>
                  <a:pt x="2799" y="1478"/>
                </a:lnTo>
                <a:lnTo>
                  <a:pt x="2772" y="1470"/>
                </a:lnTo>
                <a:lnTo>
                  <a:pt x="2745" y="1462"/>
                </a:lnTo>
                <a:lnTo>
                  <a:pt x="2718" y="1455"/>
                </a:lnTo>
                <a:lnTo>
                  <a:pt x="2693" y="1443"/>
                </a:lnTo>
                <a:lnTo>
                  <a:pt x="2668" y="1434"/>
                </a:lnTo>
                <a:lnTo>
                  <a:pt x="2643" y="1420"/>
                </a:lnTo>
                <a:lnTo>
                  <a:pt x="2620" y="1407"/>
                </a:lnTo>
                <a:lnTo>
                  <a:pt x="2597" y="1391"/>
                </a:lnTo>
                <a:lnTo>
                  <a:pt x="2574" y="1376"/>
                </a:lnTo>
                <a:lnTo>
                  <a:pt x="2553" y="1359"/>
                </a:lnTo>
                <a:lnTo>
                  <a:pt x="2534" y="1342"/>
                </a:lnTo>
                <a:lnTo>
                  <a:pt x="2515" y="1322"/>
                </a:lnTo>
                <a:lnTo>
                  <a:pt x="2495" y="1303"/>
                </a:lnTo>
                <a:lnTo>
                  <a:pt x="2478" y="1284"/>
                </a:lnTo>
                <a:lnTo>
                  <a:pt x="2461" y="1263"/>
                </a:lnTo>
                <a:lnTo>
                  <a:pt x="2445" y="1240"/>
                </a:lnTo>
                <a:lnTo>
                  <a:pt x="2430" y="1217"/>
                </a:lnTo>
                <a:lnTo>
                  <a:pt x="2417" y="1194"/>
                </a:lnTo>
                <a:lnTo>
                  <a:pt x="2403" y="1169"/>
                </a:lnTo>
                <a:lnTo>
                  <a:pt x="2394" y="1144"/>
                </a:lnTo>
                <a:lnTo>
                  <a:pt x="2382" y="1119"/>
                </a:lnTo>
                <a:lnTo>
                  <a:pt x="2374" y="1092"/>
                </a:lnTo>
                <a:lnTo>
                  <a:pt x="2367" y="1065"/>
                </a:lnTo>
                <a:lnTo>
                  <a:pt x="2359" y="1038"/>
                </a:lnTo>
                <a:lnTo>
                  <a:pt x="2355" y="1011"/>
                </a:lnTo>
                <a:lnTo>
                  <a:pt x="2351" y="983"/>
                </a:lnTo>
                <a:lnTo>
                  <a:pt x="2349" y="954"/>
                </a:lnTo>
                <a:lnTo>
                  <a:pt x="2349" y="925"/>
                </a:lnTo>
                <a:lnTo>
                  <a:pt x="2349" y="896"/>
                </a:lnTo>
                <a:lnTo>
                  <a:pt x="2351" y="867"/>
                </a:lnTo>
                <a:lnTo>
                  <a:pt x="2355" y="839"/>
                </a:lnTo>
                <a:lnTo>
                  <a:pt x="2359" y="812"/>
                </a:lnTo>
                <a:lnTo>
                  <a:pt x="2367" y="785"/>
                </a:lnTo>
                <a:lnTo>
                  <a:pt x="2374" y="758"/>
                </a:lnTo>
                <a:lnTo>
                  <a:pt x="2382" y="731"/>
                </a:lnTo>
                <a:lnTo>
                  <a:pt x="2394" y="706"/>
                </a:lnTo>
                <a:lnTo>
                  <a:pt x="2403" y="681"/>
                </a:lnTo>
                <a:lnTo>
                  <a:pt x="2417" y="656"/>
                </a:lnTo>
                <a:lnTo>
                  <a:pt x="2430" y="633"/>
                </a:lnTo>
                <a:lnTo>
                  <a:pt x="2445" y="610"/>
                </a:lnTo>
                <a:lnTo>
                  <a:pt x="2461" y="587"/>
                </a:lnTo>
                <a:lnTo>
                  <a:pt x="2478" y="566"/>
                </a:lnTo>
                <a:lnTo>
                  <a:pt x="2495" y="547"/>
                </a:lnTo>
                <a:lnTo>
                  <a:pt x="2515" y="526"/>
                </a:lnTo>
                <a:lnTo>
                  <a:pt x="2534" y="508"/>
                </a:lnTo>
                <a:lnTo>
                  <a:pt x="2553" y="491"/>
                </a:lnTo>
                <a:lnTo>
                  <a:pt x="2574" y="474"/>
                </a:lnTo>
                <a:lnTo>
                  <a:pt x="2597" y="458"/>
                </a:lnTo>
                <a:lnTo>
                  <a:pt x="2620" y="443"/>
                </a:lnTo>
                <a:lnTo>
                  <a:pt x="2643" y="430"/>
                </a:lnTo>
                <a:lnTo>
                  <a:pt x="2668" y="416"/>
                </a:lnTo>
                <a:lnTo>
                  <a:pt x="2693" y="405"/>
                </a:lnTo>
                <a:lnTo>
                  <a:pt x="2718" y="395"/>
                </a:lnTo>
                <a:lnTo>
                  <a:pt x="2745" y="387"/>
                </a:lnTo>
                <a:lnTo>
                  <a:pt x="2772" y="380"/>
                </a:lnTo>
                <a:lnTo>
                  <a:pt x="2799" y="372"/>
                </a:lnTo>
                <a:lnTo>
                  <a:pt x="2826" y="368"/>
                </a:lnTo>
                <a:lnTo>
                  <a:pt x="2854" y="364"/>
                </a:lnTo>
                <a:lnTo>
                  <a:pt x="2883" y="362"/>
                </a:lnTo>
                <a:lnTo>
                  <a:pt x="2912" y="361"/>
                </a:lnTo>
                <a:lnTo>
                  <a:pt x="2941" y="362"/>
                </a:lnTo>
                <a:lnTo>
                  <a:pt x="2969" y="364"/>
                </a:lnTo>
                <a:lnTo>
                  <a:pt x="2998" y="368"/>
                </a:lnTo>
                <a:lnTo>
                  <a:pt x="3025" y="372"/>
                </a:lnTo>
                <a:lnTo>
                  <a:pt x="3052" y="380"/>
                </a:lnTo>
                <a:lnTo>
                  <a:pt x="3079" y="387"/>
                </a:lnTo>
                <a:lnTo>
                  <a:pt x="3106" y="395"/>
                </a:lnTo>
                <a:lnTo>
                  <a:pt x="3131" y="405"/>
                </a:lnTo>
                <a:lnTo>
                  <a:pt x="3156" y="416"/>
                </a:lnTo>
                <a:lnTo>
                  <a:pt x="3181" y="430"/>
                </a:lnTo>
                <a:lnTo>
                  <a:pt x="3204" y="443"/>
                </a:lnTo>
                <a:lnTo>
                  <a:pt x="3227" y="458"/>
                </a:lnTo>
                <a:lnTo>
                  <a:pt x="3248" y="474"/>
                </a:lnTo>
                <a:lnTo>
                  <a:pt x="3269" y="491"/>
                </a:lnTo>
                <a:lnTo>
                  <a:pt x="3290" y="508"/>
                </a:lnTo>
                <a:lnTo>
                  <a:pt x="3309" y="526"/>
                </a:lnTo>
                <a:lnTo>
                  <a:pt x="3328" y="547"/>
                </a:lnTo>
                <a:lnTo>
                  <a:pt x="3346" y="566"/>
                </a:lnTo>
                <a:lnTo>
                  <a:pt x="3363" y="587"/>
                </a:lnTo>
                <a:lnTo>
                  <a:pt x="3378" y="610"/>
                </a:lnTo>
                <a:lnTo>
                  <a:pt x="3394" y="633"/>
                </a:lnTo>
                <a:lnTo>
                  <a:pt x="3407" y="656"/>
                </a:lnTo>
                <a:lnTo>
                  <a:pt x="3419" y="681"/>
                </a:lnTo>
                <a:lnTo>
                  <a:pt x="3430" y="706"/>
                </a:lnTo>
                <a:lnTo>
                  <a:pt x="3442" y="731"/>
                </a:lnTo>
                <a:lnTo>
                  <a:pt x="3449" y="758"/>
                </a:lnTo>
                <a:lnTo>
                  <a:pt x="3457" y="785"/>
                </a:lnTo>
                <a:lnTo>
                  <a:pt x="3463" y="812"/>
                </a:lnTo>
                <a:lnTo>
                  <a:pt x="3469" y="839"/>
                </a:lnTo>
                <a:lnTo>
                  <a:pt x="3472" y="867"/>
                </a:lnTo>
                <a:lnTo>
                  <a:pt x="3474" y="896"/>
                </a:lnTo>
                <a:lnTo>
                  <a:pt x="3474" y="925"/>
                </a:lnTo>
                <a:lnTo>
                  <a:pt x="3474" y="954"/>
                </a:lnTo>
                <a:lnTo>
                  <a:pt x="3472" y="983"/>
                </a:lnTo>
                <a:lnTo>
                  <a:pt x="3469" y="1011"/>
                </a:lnTo>
                <a:lnTo>
                  <a:pt x="3463" y="1038"/>
                </a:lnTo>
                <a:lnTo>
                  <a:pt x="3457" y="1065"/>
                </a:lnTo>
                <a:lnTo>
                  <a:pt x="3449" y="1092"/>
                </a:lnTo>
                <a:lnTo>
                  <a:pt x="3442" y="1119"/>
                </a:lnTo>
                <a:lnTo>
                  <a:pt x="3430" y="1144"/>
                </a:lnTo>
                <a:lnTo>
                  <a:pt x="3419" y="1169"/>
                </a:lnTo>
                <a:lnTo>
                  <a:pt x="3407" y="1194"/>
                </a:lnTo>
                <a:lnTo>
                  <a:pt x="3394" y="1217"/>
                </a:lnTo>
                <a:lnTo>
                  <a:pt x="3378" y="1240"/>
                </a:lnTo>
                <a:lnTo>
                  <a:pt x="3363" y="1263"/>
                </a:lnTo>
                <a:lnTo>
                  <a:pt x="3346" y="1284"/>
                </a:lnTo>
                <a:lnTo>
                  <a:pt x="3328" y="1303"/>
                </a:lnTo>
                <a:lnTo>
                  <a:pt x="3309" y="1322"/>
                </a:lnTo>
                <a:lnTo>
                  <a:pt x="3290" y="1342"/>
                </a:lnTo>
                <a:lnTo>
                  <a:pt x="3269" y="1359"/>
                </a:lnTo>
                <a:lnTo>
                  <a:pt x="3248" y="1376"/>
                </a:lnTo>
                <a:lnTo>
                  <a:pt x="3227" y="1391"/>
                </a:lnTo>
                <a:lnTo>
                  <a:pt x="3204" y="1407"/>
                </a:lnTo>
                <a:lnTo>
                  <a:pt x="3181" y="1420"/>
                </a:lnTo>
                <a:lnTo>
                  <a:pt x="3156" y="1434"/>
                </a:lnTo>
                <a:lnTo>
                  <a:pt x="3131" y="1443"/>
                </a:lnTo>
                <a:lnTo>
                  <a:pt x="3106" y="1455"/>
                </a:lnTo>
                <a:lnTo>
                  <a:pt x="3079" y="1462"/>
                </a:lnTo>
                <a:lnTo>
                  <a:pt x="3052" y="1470"/>
                </a:lnTo>
                <a:lnTo>
                  <a:pt x="3025" y="1478"/>
                </a:lnTo>
                <a:lnTo>
                  <a:pt x="2998" y="1482"/>
                </a:lnTo>
                <a:lnTo>
                  <a:pt x="2969" y="1485"/>
                </a:lnTo>
                <a:lnTo>
                  <a:pt x="2941" y="1487"/>
                </a:lnTo>
                <a:lnTo>
                  <a:pt x="2912" y="14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Picture 1" descr="kova_logo_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94000"/>
            <a:ext cx="5014127" cy="12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8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7754303" y="6128322"/>
            <a:ext cx="1138177" cy="487837"/>
          </a:xfrm>
          <a:custGeom>
            <a:avLst/>
            <a:gdLst>
              <a:gd name="T0" fmla="*/ 69 w 3474"/>
              <a:gd name="T1" fmla="*/ 1453 h 1489"/>
              <a:gd name="T2" fmla="*/ 7 w 3474"/>
              <a:gd name="T3" fmla="*/ 1384 h 1489"/>
              <a:gd name="T4" fmla="*/ 0 w 3474"/>
              <a:gd name="T5" fmla="*/ 380 h 1489"/>
              <a:gd name="T6" fmla="*/ 940 w 3474"/>
              <a:gd name="T7" fmla="*/ 380 h 1489"/>
              <a:gd name="T8" fmla="*/ 1057 w 3474"/>
              <a:gd name="T9" fmla="*/ 428 h 1489"/>
              <a:gd name="T10" fmla="*/ 1082 w 3474"/>
              <a:gd name="T11" fmla="*/ 541 h 1489"/>
              <a:gd name="T12" fmla="*/ 1031 w 3474"/>
              <a:gd name="T13" fmla="*/ 622 h 1489"/>
              <a:gd name="T14" fmla="*/ 516 w 3474"/>
              <a:gd name="T15" fmla="*/ 1138 h 1489"/>
              <a:gd name="T16" fmla="*/ 240 w 3474"/>
              <a:gd name="T17" fmla="*/ 1413 h 1489"/>
              <a:gd name="T18" fmla="*/ 149 w 3474"/>
              <a:gd name="T19" fmla="*/ 1464 h 1489"/>
              <a:gd name="T20" fmla="*/ 954 w 3474"/>
              <a:gd name="T21" fmla="*/ 1282 h 1489"/>
              <a:gd name="T22" fmla="*/ 737 w 3474"/>
              <a:gd name="T23" fmla="*/ 1459 h 1489"/>
              <a:gd name="T24" fmla="*/ 660 w 3474"/>
              <a:gd name="T25" fmla="*/ 1365 h 1489"/>
              <a:gd name="T26" fmla="*/ 681 w 3474"/>
              <a:gd name="T27" fmla="*/ 1265 h 1489"/>
              <a:gd name="T28" fmla="*/ 739 w 3474"/>
              <a:gd name="T29" fmla="*/ 1199 h 1489"/>
              <a:gd name="T30" fmla="*/ 1226 w 3474"/>
              <a:gd name="T31" fmla="*/ 712 h 1489"/>
              <a:gd name="T32" fmla="*/ 1505 w 3474"/>
              <a:gd name="T33" fmla="*/ 435 h 1489"/>
              <a:gd name="T34" fmla="*/ 1595 w 3474"/>
              <a:gd name="T35" fmla="*/ 384 h 1489"/>
              <a:gd name="T36" fmla="*/ 1653 w 3474"/>
              <a:gd name="T37" fmla="*/ 387 h 1489"/>
              <a:gd name="T38" fmla="*/ 1716 w 3474"/>
              <a:gd name="T39" fmla="*/ 430 h 1489"/>
              <a:gd name="T40" fmla="*/ 1745 w 3474"/>
              <a:gd name="T41" fmla="*/ 528 h 1489"/>
              <a:gd name="T42" fmla="*/ 2180 w 3474"/>
              <a:gd name="T43" fmla="*/ 119 h 1489"/>
              <a:gd name="T44" fmla="*/ 2810 w 3474"/>
              <a:gd name="T45" fmla="*/ 595 h 1489"/>
              <a:gd name="T46" fmla="*/ 2651 w 3474"/>
              <a:gd name="T47" fmla="*/ 704 h 1489"/>
              <a:gd name="T48" fmla="*/ 2576 w 3474"/>
              <a:gd name="T49" fmla="*/ 888 h 1489"/>
              <a:gd name="T50" fmla="*/ 2614 w 3474"/>
              <a:gd name="T51" fmla="*/ 1090 h 1489"/>
              <a:gd name="T52" fmla="*/ 2751 w 3474"/>
              <a:gd name="T53" fmla="*/ 1228 h 1489"/>
              <a:gd name="T54" fmla="*/ 2946 w 3474"/>
              <a:gd name="T55" fmla="*/ 1269 h 1489"/>
              <a:gd name="T56" fmla="*/ 3127 w 3474"/>
              <a:gd name="T57" fmla="*/ 1192 h 1489"/>
              <a:gd name="T58" fmla="*/ 3234 w 3474"/>
              <a:gd name="T59" fmla="*/ 1029 h 1489"/>
              <a:gd name="T60" fmla="*/ 3234 w 3474"/>
              <a:gd name="T61" fmla="*/ 821 h 1489"/>
              <a:gd name="T62" fmla="*/ 3127 w 3474"/>
              <a:gd name="T63" fmla="*/ 658 h 1489"/>
              <a:gd name="T64" fmla="*/ 2946 w 3474"/>
              <a:gd name="T65" fmla="*/ 581 h 1489"/>
              <a:gd name="T66" fmla="*/ 2799 w 3474"/>
              <a:gd name="T67" fmla="*/ 1478 h 1489"/>
              <a:gd name="T68" fmla="*/ 2643 w 3474"/>
              <a:gd name="T69" fmla="*/ 1420 h 1489"/>
              <a:gd name="T70" fmla="*/ 2515 w 3474"/>
              <a:gd name="T71" fmla="*/ 1322 h 1489"/>
              <a:gd name="T72" fmla="*/ 2417 w 3474"/>
              <a:gd name="T73" fmla="*/ 1194 h 1489"/>
              <a:gd name="T74" fmla="*/ 2359 w 3474"/>
              <a:gd name="T75" fmla="*/ 1038 h 1489"/>
              <a:gd name="T76" fmla="*/ 2351 w 3474"/>
              <a:gd name="T77" fmla="*/ 867 h 1489"/>
              <a:gd name="T78" fmla="*/ 2394 w 3474"/>
              <a:gd name="T79" fmla="*/ 706 h 1489"/>
              <a:gd name="T80" fmla="*/ 2478 w 3474"/>
              <a:gd name="T81" fmla="*/ 566 h 1489"/>
              <a:gd name="T82" fmla="*/ 2597 w 3474"/>
              <a:gd name="T83" fmla="*/ 458 h 1489"/>
              <a:gd name="T84" fmla="*/ 2745 w 3474"/>
              <a:gd name="T85" fmla="*/ 387 h 1489"/>
              <a:gd name="T86" fmla="*/ 2912 w 3474"/>
              <a:gd name="T87" fmla="*/ 361 h 1489"/>
              <a:gd name="T88" fmla="*/ 3079 w 3474"/>
              <a:gd name="T89" fmla="*/ 387 h 1489"/>
              <a:gd name="T90" fmla="*/ 3227 w 3474"/>
              <a:gd name="T91" fmla="*/ 458 h 1489"/>
              <a:gd name="T92" fmla="*/ 3346 w 3474"/>
              <a:gd name="T93" fmla="*/ 566 h 1489"/>
              <a:gd name="T94" fmla="*/ 3430 w 3474"/>
              <a:gd name="T95" fmla="*/ 706 h 1489"/>
              <a:gd name="T96" fmla="*/ 3472 w 3474"/>
              <a:gd name="T97" fmla="*/ 867 h 1489"/>
              <a:gd name="T98" fmla="*/ 3463 w 3474"/>
              <a:gd name="T99" fmla="*/ 1038 h 1489"/>
              <a:gd name="T100" fmla="*/ 3407 w 3474"/>
              <a:gd name="T101" fmla="*/ 1194 h 1489"/>
              <a:gd name="T102" fmla="*/ 3309 w 3474"/>
              <a:gd name="T103" fmla="*/ 1322 h 1489"/>
              <a:gd name="T104" fmla="*/ 3181 w 3474"/>
              <a:gd name="T105" fmla="*/ 1420 h 1489"/>
              <a:gd name="T106" fmla="*/ 3025 w 3474"/>
              <a:gd name="T107" fmla="*/ 1478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74" h="1489">
                <a:moveTo>
                  <a:pt x="126" y="1466"/>
                </a:moveTo>
                <a:lnTo>
                  <a:pt x="115" y="1466"/>
                </a:lnTo>
                <a:lnTo>
                  <a:pt x="101" y="1464"/>
                </a:lnTo>
                <a:lnTo>
                  <a:pt x="90" y="1461"/>
                </a:lnTo>
                <a:lnTo>
                  <a:pt x="80" y="1457"/>
                </a:lnTo>
                <a:lnTo>
                  <a:pt x="69" y="1453"/>
                </a:lnTo>
                <a:lnTo>
                  <a:pt x="59" y="1447"/>
                </a:lnTo>
                <a:lnTo>
                  <a:pt x="51" y="1441"/>
                </a:lnTo>
                <a:lnTo>
                  <a:pt x="42" y="1434"/>
                </a:lnTo>
                <a:lnTo>
                  <a:pt x="28" y="1418"/>
                </a:lnTo>
                <a:lnTo>
                  <a:pt x="17" y="1401"/>
                </a:lnTo>
                <a:lnTo>
                  <a:pt x="7" y="1384"/>
                </a:lnTo>
                <a:lnTo>
                  <a:pt x="2" y="1365"/>
                </a:lnTo>
                <a:lnTo>
                  <a:pt x="0" y="1351"/>
                </a:lnTo>
                <a:lnTo>
                  <a:pt x="0" y="1338"/>
                </a:lnTo>
                <a:lnTo>
                  <a:pt x="0" y="1322"/>
                </a:lnTo>
                <a:lnTo>
                  <a:pt x="0" y="1305"/>
                </a:lnTo>
                <a:lnTo>
                  <a:pt x="0" y="380"/>
                </a:lnTo>
                <a:lnTo>
                  <a:pt x="218" y="380"/>
                </a:lnTo>
                <a:lnTo>
                  <a:pt x="218" y="1140"/>
                </a:lnTo>
                <a:lnTo>
                  <a:pt x="789" y="566"/>
                </a:lnTo>
                <a:lnTo>
                  <a:pt x="397" y="566"/>
                </a:lnTo>
                <a:lnTo>
                  <a:pt x="503" y="380"/>
                </a:lnTo>
                <a:lnTo>
                  <a:pt x="940" y="380"/>
                </a:lnTo>
                <a:lnTo>
                  <a:pt x="967" y="380"/>
                </a:lnTo>
                <a:lnTo>
                  <a:pt x="986" y="384"/>
                </a:lnTo>
                <a:lnTo>
                  <a:pt x="1007" y="389"/>
                </a:lnTo>
                <a:lnTo>
                  <a:pt x="1027" y="399"/>
                </a:lnTo>
                <a:lnTo>
                  <a:pt x="1042" y="412"/>
                </a:lnTo>
                <a:lnTo>
                  <a:pt x="1057" y="428"/>
                </a:lnTo>
                <a:lnTo>
                  <a:pt x="1069" y="445"/>
                </a:lnTo>
                <a:lnTo>
                  <a:pt x="1079" y="464"/>
                </a:lnTo>
                <a:lnTo>
                  <a:pt x="1084" y="485"/>
                </a:lnTo>
                <a:lnTo>
                  <a:pt x="1086" y="506"/>
                </a:lnTo>
                <a:lnTo>
                  <a:pt x="1086" y="524"/>
                </a:lnTo>
                <a:lnTo>
                  <a:pt x="1082" y="541"/>
                </a:lnTo>
                <a:lnTo>
                  <a:pt x="1077" y="554"/>
                </a:lnTo>
                <a:lnTo>
                  <a:pt x="1071" y="570"/>
                </a:lnTo>
                <a:lnTo>
                  <a:pt x="1063" y="583"/>
                </a:lnTo>
                <a:lnTo>
                  <a:pt x="1054" y="595"/>
                </a:lnTo>
                <a:lnTo>
                  <a:pt x="1042" y="608"/>
                </a:lnTo>
                <a:lnTo>
                  <a:pt x="1031" y="622"/>
                </a:lnTo>
                <a:lnTo>
                  <a:pt x="1006" y="647"/>
                </a:lnTo>
                <a:lnTo>
                  <a:pt x="975" y="679"/>
                </a:lnTo>
                <a:lnTo>
                  <a:pt x="892" y="760"/>
                </a:lnTo>
                <a:lnTo>
                  <a:pt x="779" y="875"/>
                </a:lnTo>
                <a:lnTo>
                  <a:pt x="647" y="1006"/>
                </a:lnTo>
                <a:lnTo>
                  <a:pt x="516" y="1138"/>
                </a:lnTo>
                <a:lnTo>
                  <a:pt x="401" y="1253"/>
                </a:lnTo>
                <a:lnTo>
                  <a:pt x="318" y="1336"/>
                </a:lnTo>
                <a:lnTo>
                  <a:pt x="286" y="1368"/>
                </a:lnTo>
                <a:lnTo>
                  <a:pt x="274" y="1380"/>
                </a:lnTo>
                <a:lnTo>
                  <a:pt x="257" y="1395"/>
                </a:lnTo>
                <a:lnTo>
                  <a:pt x="240" y="1413"/>
                </a:lnTo>
                <a:lnTo>
                  <a:pt x="226" y="1424"/>
                </a:lnTo>
                <a:lnTo>
                  <a:pt x="205" y="1439"/>
                </a:lnTo>
                <a:lnTo>
                  <a:pt x="186" y="1453"/>
                </a:lnTo>
                <a:lnTo>
                  <a:pt x="174" y="1459"/>
                </a:lnTo>
                <a:lnTo>
                  <a:pt x="161" y="1462"/>
                </a:lnTo>
                <a:lnTo>
                  <a:pt x="149" y="1464"/>
                </a:lnTo>
                <a:lnTo>
                  <a:pt x="134" y="1466"/>
                </a:lnTo>
                <a:lnTo>
                  <a:pt x="130" y="1466"/>
                </a:lnTo>
                <a:lnTo>
                  <a:pt x="126" y="1466"/>
                </a:lnTo>
                <a:close/>
                <a:moveTo>
                  <a:pt x="1524" y="1468"/>
                </a:moveTo>
                <a:lnTo>
                  <a:pt x="1524" y="708"/>
                </a:lnTo>
                <a:lnTo>
                  <a:pt x="954" y="1282"/>
                </a:lnTo>
                <a:lnTo>
                  <a:pt x="1347" y="1282"/>
                </a:lnTo>
                <a:lnTo>
                  <a:pt x="1242" y="1468"/>
                </a:lnTo>
                <a:lnTo>
                  <a:pt x="804" y="1468"/>
                </a:lnTo>
                <a:lnTo>
                  <a:pt x="777" y="1468"/>
                </a:lnTo>
                <a:lnTo>
                  <a:pt x="758" y="1464"/>
                </a:lnTo>
                <a:lnTo>
                  <a:pt x="737" y="1459"/>
                </a:lnTo>
                <a:lnTo>
                  <a:pt x="718" y="1449"/>
                </a:lnTo>
                <a:lnTo>
                  <a:pt x="700" y="1436"/>
                </a:lnTo>
                <a:lnTo>
                  <a:pt x="687" y="1420"/>
                </a:lnTo>
                <a:lnTo>
                  <a:pt x="673" y="1403"/>
                </a:lnTo>
                <a:lnTo>
                  <a:pt x="666" y="1384"/>
                </a:lnTo>
                <a:lnTo>
                  <a:pt x="660" y="1365"/>
                </a:lnTo>
                <a:lnTo>
                  <a:pt x="658" y="1342"/>
                </a:lnTo>
                <a:lnTo>
                  <a:pt x="658" y="1324"/>
                </a:lnTo>
                <a:lnTo>
                  <a:pt x="662" y="1307"/>
                </a:lnTo>
                <a:lnTo>
                  <a:pt x="666" y="1294"/>
                </a:lnTo>
                <a:lnTo>
                  <a:pt x="673" y="1278"/>
                </a:lnTo>
                <a:lnTo>
                  <a:pt x="681" y="1265"/>
                </a:lnTo>
                <a:lnTo>
                  <a:pt x="691" y="1253"/>
                </a:lnTo>
                <a:lnTo>
                  <a:pt x="700" y="1240"/>
                </a:lnTo>
                <a:lnTo>
                  <a:pt x="714" y="1226"/>
                </a:lnTo>
                <a:lnTo>
                  <a:pt x="737" y="1201"/>
                </a:lnTo>
                <a:lnTo>
                  <a:pt x="737" y="1201"/>
                </a:lnTo>
                <a:lnTo>
                  <a:pt x="739" y="1199"/>
                </a:lnTo>
                <a:lnTo>
                  <a:pt x="739" y="1199"/>
                </a:lnTo>
                <a:lnTo>
                  <a:pt x="769" y="1169"/>
                </a:lnTo>
                <a:lnTo>
                  <a:pt x="850" y="1088"/>
                </a:lnTo>
                <a:lnTo>
                  <a:pt x="963" y="975"/>
                </a:lnTo>
                <a:lnTo>
                  <a:pt x="1096" y="842"/>
                </a:lnTo>
                <a:lnTo>
                  <a:pt x="1226" y="712"/>
                </a:lnTo>
                <a:lnTo>
                  <a:pt x="1342" y="597"/>
                </a:lnTo>
                <a:lnTo>
                  <a:pt x="1424" y="514"/>
                </a:lnTo>
                <a:lnTo>
                  <a:pt x="1459" y="480"/>
                </a:lnTo>
                <a:lnTo>
                  <a:pt x="1470" y="468"/>
                </a:lnTo>
                <a:lnTo>
                  <a:pt x="1486" y="453"/>
                </a:lnTo>
                <a:lnTo>
                  <a:pt x="1505" y="435"/>
                </a:lnTo>
                <a:lnTo>
                  <a:pt x="1518" y="424"/>
                </a:lnTo>
                <a:lnTo>
                  <a:pt x="1537" y="409"/>
                </a:lnTo>
                <a:lnTo>
                  <a:pt x="1558" y="395"/>
                </a:lnTo>
                <a:lnTo>
                  <a:pt x="1570" y="389"/>
                </a:lnTo>
                <a:lnTo>
                  <a:pt x="1581" y="385"/>
                </a:lnTo>
                <a:lnTo>
                  <a:pt x="1595" y="384"/>
                </a:lnTo>
                <a:lnTo>
                  <a:pt x="1610" y="382"/>
                </a:lnTo>
                <a:lnTo>
                  <a:pt x="1614" y="382"/>
                </a:lnTo>
                <a:lnTo>
                  <a:pt x="1618" y="382"/>
                </a:lnTo>
                <a:lnTo>
                  <a:pt x="1629" y="382"/>
                </a:lnTo>
                <a:lnTo>
                  <a:pt x="1641" y="384"/>
                </a:lnTo>
                <a:lnTo>
                  <a:pt x="1653" y="387"/>
                </a:lnTo>
                <a:lnTo>
                  <a:pt x="1664" y="391"/>
                </a:lnTo>
                <a:lnTo>
                  <a:pt x="1674" y="395"/>
                </a:lnTo>
                <a:lnTo>
                  <a:pt x="1683" y="401"/>
                </a:lnTo>
                <a:lnTo>
                  <a:pt x="1693" y="407"/>
                </a:lnTo>
                <a:lnTo>
                  <a:pt x="1702" y="414"/>
                </a:lnTo>
                <a:lnTo>
                  <a:pt x="1716" y="430"/>
                </a:lnTo>
                <a:lnTo>
                  <a:pt x="1727" y="447"/>
                </a:lnTo>
                <a:lnTo>
                  <a:pt x="1737" y="466"/>
                </a:lnTo>
                <a:lnTo>
                  <a:pt x="1741" y="483"/>
                </a:lnTo>
                <a:lnTo>
                  <a:pt x="1743" y="497"/>
                </a:lnTo>
                <a:lnTo>
                  <a:pt x="1745" y="510"/>
                </a:lnTo>
                <a:lnTo>
                  <a:pt x="1745" y="528"/>
                </a:lnTo>
                <a:lnTo>
                  <a:pt x="1745" y="547"/>
                </a:lnTo>
                <a:lnTo>
                  <a:pt x="1745" y="1468"/>
                </a:lnTo>
                <a:lnTo>
                  <a:pt x="1524" y="1468"/>
                </a:lnTo>
                <a:close/>
                <a:moveTo>
                  <a:pt x="1948" y="1468"/>
                </a:moveTo>
                <a:lnTo>
                  <a:pt x="1946" y="0"/>
                </a:lnTo>
                <a:lnTo>
                  <a:pt x="2180" y="119"/>
                </a:lnTo>
                <a:lnTo>
                  <a:pt x="2180" y="1468"/>
                </a:lnTo>
                <a:lnTo>
                  <a:pt x="1948" y="1468"/>
                </a:lnTo>
                <a:close/>
                <a:moveTo>
                  <a:pt x="2912" y="579"/>
                </a:moveTo>
                <a:lnTo>
                  <a:pt x="2877" y="581"/>
                </a:lnTo>
                <a:lnTo>
                  <a:pt x="2843" y="587"/>
                </a:lnTo>
                <a:lnTo>
                  <a:pt x="2810" y="595"/>
                </a:lnTo>
                <a:lnTo>
                  <a:pt x="2779" y="606"/>
                </a:lnTo>
                <a:lnTo>
                  <a:pt x="2751" y="622"/>
                </a:lnTo>
                <a:lnTo>
                  <a:pt x="2722" y="639"/>
                </a:lnTo>
                <a:lnTo>
                  <a:pt x="2697" y="658"/>
                </a:lnTo>
                <a:lnTo>
                  <a:pt x="2672" y="679"/>
                </a:lnTo>
                <a:lnTo>
                  <a:pt x="2651" y="704"/>
                </a:lnTo>
                <a:lnTo>
                  <a:pt x="2632" y="731"/>
                </a:lnTo>
                <a:lnTo>
                  <a:pt x="2614" y="760"/>
                </a:lnTo>
                <a:lnTo>
                  <a:pt x="2601" y="789"/>
                </a:lnTo>
                <a:lnTo>
                  <a:pt x="2589" y="821"/>
                </a:lnTo>
                <a:lnTo>
                  <a:pt x="2582" y="854"/>
                </a:lnTo>
                <a:lnTo>
                  <a:pt x="2576" y="888"/>
                </a:lnTo>
                <a:lnTo>
                  <a:pt x="2574" y="925"/>
                </a:lnTo>
                <a:lnTo>
                  <a:pt x="2576" y="961"/>
                </a:lnTo>
                <a:lnTo>
                  <a:pt x="2582" y="996"/>
                </a:lnTo>
                <a:lnTo>
                  <a:pt x="2589" y="1029"/>
                </a:lnTo>
                <a:lnTo>
                  <a:pt x="2601" y="1059"/>
                </a:lnTo>
                <a:lnTo>
                  <a:pt x="2614" y="1090"/>
                </a:lnTo>
                <a:lnTo>
                  <a:pt x="2632" y="1119"/>
                </a:lnTo>
                <a:lnTo>
                  <a:pt x="2651" y="1146"/>
                </a:lnTo>
                <a:lnTo>
                  <a:pt x="2672" y="1169"/>
                </a:lnTo>
                <a:lnTo>
                  <a:pt x="2697" y="1192"/>
                </a:lnTo>
                <a:lnTo>
                  <a:pt x="2722" y="1211"/>
                </a:lnTo>
                <a:lnTo>
                  <a:pt x="2751" y="1228"/>
                </a:lnTo>
                <a:lnTo>
                  <a:pt x="2779" y="1244"/>
                </a:lnTo>
                <a:lnTo>
                  <a:pt x="2810" y="1255"/>
                </a:lnTo>
                <a:lnTo>
                  <a:pt x="2843" y="1263"/>
                </a:lnTo>
                <a:lnTo>
                  <a:pt x="2877" y="1269"/>
                </a:lnTo>
                <a:lnTo>
                  <a:pt x="2912" y="1269"/>
                </a:lnTo>
                <a:lnTo>
                  <a:pt x="2946" y="1269"/>
                </a:lnTo>
                <a:lnTo>
                  <a:pt x="2981" y="1263"/>
                </a:lnTo>
                <a:lnTo>
                  <a:pt x="3014" y="1255"/>
                </a:lnTo>
                <a:lnTo>
                  <a:pt x="3044" y="1244"/>
                </a:lnTo>
                <a:lnTo>
                  <a:pt x="3073" y="1228"/>
                </a:lnTo>
                <a:lnTo>
                  <a:pt x="3102" y="1211"/>
                </a:lnTo>
                <a:lnTo>
                  <a:pt x="3127" y="1192"/>
                </a:lnTo>
                <a:lnTo>
                  <a:pt x="3152" y="1169"/>
                </a:lnTo>
                <a:lnTo>
                  <a:pt x="3173" y="1146"/>
                </a:lnTo>
                <a:lnTo>
                  <a:pt x="3192" y="1119"/>
                </a:lnTo>
                <a:lnTo>
                  <a:pt x="3209" y="1090"/>
                </a:lnTo>
                <a:lnTo>
                  <a:pt x="3223" y="1059"/>
                </a:lnTo>
                <a:lnTo>
                  <a:pt x="3234" y="1029"/>
                </a:lnTo>
                <a:lnTo>
                  <a:pt x="3242" y="996"/>
                </a:lnTo>
                <a:lnTo>
                  <a:pt x="3248" y="961"/>
                </a:lnTo>
                <a:lnTo>
                  <a:pt x="3248" y="925"/>
                </a:lnTo>
                <a:lnTo>
                  <a:pt x="3248" y="888"/>
                </a:lnTo>
                <a:lnTo>
                  <a:pt x="3242" y="854"/>
                </a:lnTo>
                <a:lnTo>
                  <a:pt x="3234" y="821"/>
                </a:lnTo>
                <a:lnTo>
                  <a:pt x="3223" y="789"/>
                </a:lnTo>
                <a:lnTo>
                  <a:pt x="3209" y="760"/>
                </a:lnTo>
                <a:lnTo>
                  <a:pt x="3192" y="731"/>
                </a:lnTo>
                <a:lnTo>
                  <a:pt x="3173" y="704"/>
                </a:lnTo>
                <a:lnTo>
                  <a:pt x="3152" y="679"/>
                </a:lnTo>
                <a:lnTo>
                  <a:pt x="3127" y="658"/>
                </a:lnTo>
                <a:lnTo>
                  <a:pt x="3102" y="639"/>
                </a:lnTo>
                <a:lnTo>
                  <a:pt x="3073" y="622"/>
                </a:lnTo>
                <a:lnTo>
                  <a:pt x="3044" y="606"/>
                </a:lnTo>
                <a:lnTo>
                  <a:pt x="3014" y="595"/>
                </a:lnTo>
                <a:lnTo>
                  <a:pt x="2981" y="587"/>
                </a:lnTo>
                <a:lnTo>
                  <a:pt x="2946" y="581"/>
                </a:lnTo>
                <a:lnTo>
                  <a:pt x="2912" y="579"/>
                </a:lnTo>
                <a:close/>
                <a:moveTo>
                  <a:pt x="2912" y="1489"/>
                </a:moveTo>
                <a:lnTo>
                  <a:pt x="2883" y="1487"/>
                </a:lnTo>
                <a:lnTo>
                  <a:pt x="2854" y="1485"/>
                </a:lnTo>
                <a:lnTo>
                  <a:pt x="2826" y="1482"/>
                </a:lnTo>
                <a:lnTo>
                  <a:pt x="2799" y="1478"/>
                </a:lnTo>
                <a:lnTo>
                  <a:pt x="2772" y="1470"/>
                </a:lnTo>
                <a:lnTo>
                  <a:pt x="2745" y="1462"/>
                </a:lnTo>
                <a:lnTo>
                  <a:pt x="2718" y="1455"/>
                </a:lnTo>
                <a:lnTo>
                  <a:pt x="2693" y="1443"/>
                </a:lnTo>
                <a:lnTo>
                  <a:pt x="2668" y="1434"/>
                </a:lnTo>
                <a:lnTo>
                  <a:pt x="2643" y="1420"/>
                </a:lnTo>
                <a:lnTo>
                  <a:pt x="2620" y="1407"/>
                </a:lnTo>
                <a:lnTo>
                  <a:pt x="2597" y="1391"/>
                </a:lnTo>
                <a:lnTo>
                  <a:pt x="2574" y="1376"/>
                </a:lnTo>
                <a:lnTo>
                  <a:pt x="2553" y="1359"/>
                </a:lnTo>
                <a:lnTo>
                  <a:pt x="2534" y="1342"/>
                </a:lnTo>
                <a:lnTo>
                  <a:pt x="2515" y="1322"/>
                </a:lnTo>
                <a:lnTo>
                  <a:pt x="2495" y="1303"/>
                </a:lnTo>
                <a:lnTo>
                  <a:pt x="2478" y="1284"/>
                </a:lnTo>
                <a:lnTo>
                  <a:pt x="2461" y="1263"/>
                </a:lnTo>
                <a:lnTo>
                  <a:pt x="2445" y="1240"/>
                </a:lnTo>
                <a:lnTo>
                  <a:pt x="2430" y="1217"/>
                </a:lnTo>
                <a:lnTo>
                  <a:pt x="2417" y="1194"/>
                </a:lnTo>
                <a:lnTo>
                  <a:pt x="2403" y="1169"/>
                </a:lnTo>
                <a:lnTo>
                  <a:pt x="2394" y="1144"/>
                </a:lnTo>
                <a:lnTo>
                  <a:pt x="2382" y="1119"/>
                </a:lnTo>
                <a:lnTo>
                  <a:pt x="2374" y="1092"/>
                </a:lnTo>
                <a:lnTo>
                  <a:pt x="2367" y="1065"/>
                </a:lnTo>
                <a:lnTo>
                  <a:pt x="2359" y="1038"/>
                </a:lnTo>
                <a:lnTo>
                  <a:pt x="2355" y="1011"/>
                </a:lnTo>
                <a:lnTo>
                  <a:pt x="2351" y="983"/>
                </a:lnTo>
                <a:lnTo>
                  <a:pt x="2349" y="954"/>
                </a:lnTo>
                <a:lnTo>
                  <a:pt x="2349" y="925"/>
                </a:lnTo>
                <a:lnTo>
                  <a:pt x="2349" y="896"/>
                </a:lnTo>
                <a:lnTo>
                  <a:pt x="2351" y="867"/>
                </a:lnTo>
                <a:lnTo>
                  <a:pt x="2355" y="839"/>
                </a:lnTo>
                <a:lnTo>
                  <a:pt x="2359" y="812"/>
                </a:lnTo>
                <a:lnTo>
                  <a:pt x="2367" y="785"/>
                </a:lnTo>
                <a:lnTo>
                  <a:pt x="2374" y="758"/>
                </a:lnTo>
                <a:lnTo>
                  <a:pt x="2382" y="731"/>
                </a:lnTo>
                <a:lnTo>
                  <a:pt x="2394" y="706"/>
                </a:lnTo>
                <a:lnTo>
                  <a:pt x="2403" y="681"/>
                </a:lnTo>
                <a:lnTo>
                  <a:pt x="2417" y="656"/>
                </a:lnTo>
                <a:lnTo>
                  <a:pt x="2430" y="633"/>
                </a:lnTo>
                <a:lnTo>
                  <a:pt x="2445" y="610"/>
                </a:lnTo>
                <a:lnTo>
                  <a:pt x="2461" y="587"/>
                </a:lnTo>
                <a:lnTo>
                  <a:pt x="2478" y="566"/>
                </a:lnTo>
                <a:lnTo>
                  <a:pt x="2495" y="547"/>
                </a:lnTo>
                <a:lnTo>
                  <a:pt x="2515" y="526"/>
                </a:lnTo>
                <a:lnTo>
                  <a:pt x="2534" y="508"/>
                </a:lnTo>
                <a:lnTo>
                  <a:pt x="2553" y="491"/>
                </a:lnTo>
                <a:lnTo>
                  <a:pt x="2574" y="474"/>
                </a:lnTo>
                <a:lnTo>
                  <a:pt x="2597" y="458"/>
                </a:lnTo>
                <a:lnTo>
                  <a:pt x="2620" y="443"/>
                </a:lnTo>
                <a:lnTo>
                  <a:pt x="2643" y="430"/>
                </a:lnTo>
                <a:lnTo>
                  <a:pt x="2668" y="416"/>
                </a:lnTo>
                <a:lnTo>
                  <a:pt x="2693" y="405"/>
                </a:lnTo>
                <a:lnTo>
                  <a:pt x="2718" y="395"/>
                </a:lnTo>
                <a:lnTo>
                  <a:pt x="2745" y="387"/>
                </a:lnTo>
                <a:lnTo>
                  <a:pt x="2772" y="380"/>
                </a:lnTo>
                <a:lnTo>
                  <a:pt x="2799" y="372"/>
                </a:lnTo>
                <a:lnTo>
                  <a:pt x="2826" y="368"/>
                </a:lnTo>
                <a:lnTo>
                  <a:pt x="2854" y="364"/>
                </a:lnTo>
                <a:lnTo>
                  <a:pt x="2883" y="362"/>
                </a:lnTo>
                <a:lnTo>
                  <a:pt x="2912" y="361"/>
                </a:lnTo>
                <a:lnTo>
                  <a:pt x="2941" y="362"/>
                </a:lnTo>
                <a:lnTo>
                  <a:pt x="2969" y="364"/>
                </a:lnTo>
                <a:lnTo>
                  <a:pt x="2998" y="368"/>
                </a:lnTo>
                <a:lnTo>
                  <a:pt x="3025" y="372"/>
                </a:lnTo>
                <a:lnTo>
                  <a:pt x="3052" y="380"/>
                </a:lnTo>
                <a:lnTo>
                  <a:pt x="3079" y="387"/>
                </a:lnTo>
                <a:lnTo>
                  <a:pt x="3106" y="395"/>
                </a:lnTo>
                <a:lnTo>
                  <a:pt x="3131" y="405"/>
                </a:lnTo>
                <a:lnTo>
                  <a:pt x="3156" y="416"/>
                </a:lnTo>
                <a:lnTo>
                  <a:pt x="3181" y="430"/>
                </a:lnTo>
                <a:lnTo>
                  <a:pt x="3204" y="443"/>
                </a:lnTo>
                <a:lnTo>
                  <a:pt x="3227" y="458"/>
                </a:lnTo>
                <a:lnTo>
                  <a:pt x="3248" y="474"/>
                </a:lnTo>
                <a:lnTo>
                  <a:pt x="3269" y="491"/>
                </a:lnTo>
                <a:lnTo>
                  <a:pt x="3290" y="508"/>
                </a:lnTo>
                <a:lnTo>
                  <a:pt x="3309" y="526"/>
                </a:lnTo>
                <a:lnTo>
                  <a:pt x="3328" y="547"/>
                </a:lnTo>
                <a:lnTo>
                  <a:pt x="3346" y="566"/>
                </a:lnTo>
                <a:lnTo>
                  <a:pt x="3363" y="587"/>
                </a:lnTo>
                <a:lnTo>
                  <a:pt x="3378" y="610"/>
                </a:lnTo>
                <a:lnTo>
                  <a:pt x="3394" y="633"/>
                </a:lnTo>
                <a:lnTo>
                  <a:pt x="3407" y="656"/>
                </a:lnTo>
                <a:lnTo>
                  <a:pt x="3419" y="681"/>
                </a:lnTo>
                <a:lnTo>
                  <a:pt x="3430" y="706"/>
                </a:lnTo>
                <a:lnTo>
                  <a:pt x="3442" y="731"/>
                </a:lnTo>
                <a:lnTo>
                  <a:pt x="3449" y="758"/>
                </a:lnTo>
                <a:lnTo>
                  <a:pt x="3457" y="785"/>
                </a:lnTo>
                <a:lnTo>
                  <a:pt x="3463" y="812"/>
                </a:lnTo>
                <a:lnTo>
                  <a:pt x="3469" y="839"/>
                </a:lnTo>
                <a:lnTo>
                  <a:pt x="3472" y="867"/>
                </a:lnTo>
                <a:lnTo>
                  <a:pt x="3474" y="896"/>
                </a:lnTo>
                <a:lnTo>
                  <a:pt x="3474" y="925"/>
                </a:lnTo>
                <a:lnTo>
                  <a:pt x="3474" y="954"/>
                </a:lnTo>
                <a:lnTo>
                  <a:pt x="3472" y="983"/>
                </a:lnTo>
                <a:lnTo>
                  <a:pt x="3469" y="1011"/>
                </a:lnTo>
                <a:lnTo>
                  <a:pt x="3463" y="1038"/>
                </a:lnTo>
                <a:lnTo>
                  <a:pt x="3457" y="1065"/>
                </a:lnTo>
                <a:lnTo>
                  <a:pt x="3449" y="1092"/>
                </a:lnTo>
                <a:lnTo>
                  <a:pt x="3442" y="1119"/>
                </a:lnTo>
                <a:lnTo>
                  <a:pt x="3430" y="1144"/>
                </a:lnTo>
                <a:lnTo>
                  <a:pt x="3419" y="1169"/>
                </a:lnTo>
                <a:lnTo>
                  <a:pt x="3407" y="1194"/>
                </a:lnTo>
                <a:lnTo>
                  <a:pt x="3394" y="1217"/>
                </a:lnTo>
                <a:lnTo>
                  <a:pt x="3378" y="1240"/>
                </a:lnTo>
                <a:lnTo>
                  <a:pt x="3363" y="1263"/>
                </a:lnTo>
                <a:lnTo>
                  <a:pt x="3346" y="1284"/>
                </a:lnTo>
                <a:lnTo>
                  <a:pt x="3328" y="1303"/>
                </a:lnTo>
                <a:lnTo>
                  <a:pt x="3309" y="1322"/>
                </a:lnTo>
                <a:lnTo>
                  <a:pt x="3290" y="1342"/>
                </a:lnTo>
                <a:lnTo>
                  <a:pt x="3269" y="1359"/>
                </a:lnTo>
                <a:lnTo>
                  <a:pt x="3248" y="1376"/>
                </a:lnTo>
                <a:lnTo>
                  <a:pt x="3227" y="1391"/>
                </a:lnTo>
                <a:lnTo>
                  <a:pt x="3204" y="1407"/>
                </a:lnTo>
                <a:lnTo>
                  <a:pt x="3181" y="1420"/>
                </a:lnTo>
                <a:lnTo>
                  <a:pt x="3156" y="1434"/>
                </a:lnTo>
                <a:lnTo>
                  <a:pt x="3131" y="1443"/>
                </a:lnTo>
                <a:lnTo>
                  <a:pt x="3106" y="1455"/>
                </a:lnTo>
                <a:lnTo>
                  <a:pt x="3079" y="1462"/>
                </a:lnTo>
                <a:lnTo>
                  <a:pt x="3052" y="1470"/>
                </a:lnTo>
                <a:lnTo>
                  <a:pt x="3025" y="1478"/>
                </a:lnTo>
                <a:lnTo>
                  <a:pt x="2998" y="1482"/>
                </a:lnTo>
                <a:lnTo>
                  <a:pt x="2969" y="1485"/>
                </a:lnTo>
                <a:lnTo>
                  <a:pt x="2941" y="1487"/>
                </a:lnTo>
                <a:lnTo>
                  <a:pt x="2912" y="14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 descr="kova_logo_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66" y="6107686"/>
            <a:ext cx="1936300" cy="4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va_ppt_kuvi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" y="0"/>
            <a:ext cx="9144000" cy="6858000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590872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90872" y="1600201"/>
            <a:ext cx="8229600" cy="43490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28184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828184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828184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828184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82818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4" name="Picture 13" descr="kova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07843"/>
            <a:ext cx="1824990" cy="4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1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pic>
        <p:nvPicPr>
          <p:cNvPr id="5" name="Picture 4" descr="kova_logo_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93296"/>
            <a:ext cx="1974167" cy="4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pic>
        <p:nvPicPr>
          <p:cNvPr id="6" name="Picture 5" descr="kova_logo_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05" y="6170118"/>
            <a:ext cx="1974167" cy="4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9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6"/>
                </a:solidFill>
              </a:defRPr>
            </a:lvl1pPr>
            <a:lvl2pPr>
              <a:defRPr sz="2200">
                <a:solidFill>
                  <a:schemeClr val="accent6"/>
                </a:solidFill>
              </a:defRPr>
            </a:lvl2pPr>
            <a:lvl3pPr>
              <a:defRPr sz="2200">
                <a:solidFill>
                  <a:schemeClr val="accent6"/>
                </a:solidFill>
              </a:defRPr>
            </a:lvl3pPr>
            <a:lvl4pPr>
              <a:defRPr sz="2200">
                <a:solidFill>
                  <a:schemeClr val="accent6"/>
                </a:solidFill>
              </a:defRPr>
            </a:lvl4pPr>
            <a:lvl5pPr>
              <a:defRPr sz="22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6"/>
                </a:solidFill>
              </a:defRPr>
            </a:lvl1pPr>
            <a:lvl2pPr>
              <a:defRPr sz="2200">
                <a:solidFill>
                  <a:schemeClr val="accent6"/>
                </a:solidFill>
              </a:defRPr>
            </a:lvl2pPr>
            <a:lvl3pPr>
              <a:defRPr sz="2200">
                <a:solidFill>
                  <a:schemeClr val="accent6"/>
                </a:solidFill>
              </a:defRPr>
            </a:lvl3pPr>
            <a:lvl4pPr>
              <a:defRPr sz="2200">
                <a:solidFill>
                  <a:schemeClr val="accent6"/>
                </a:solidFill>
              </a:defRPr>
            </a:lvl4pPr>
            <a:lvl5pPr>
              <a:defRPr sz="22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6361-CC42-41B8-827B-7F8A8A1D8E3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87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6361-CC42-41B8-827B-7F8A8A1D8E3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94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39552" y="4732294"/>
            <a:ext cx="2520280" cy="133644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Logo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2202" y="332656"/>
            <a:ext cx="8172626" cy="41365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828184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7765143" y="6124670"/>
            <a:ext cx="1139371" cy="488350"/>
          </a:xfrm>
          <a:custGeom>
            <a:avLst/>
            <a:gdLst>
              <a:gd name="T0" fmla="*/ 69 w 3474"/>
              <a:gd name="T1" fmla="*/ 1453 h 1489"/>
              <a:gd name="T2" fmla="*/ 7 w 3474"/>
              <a:gd name="T3" fmla="*/ 1384 h 1489"/>
              <a:gd name="T4" fmla="*/ 0 w 3474"/>
              <a:gd name="T5" fmla="*/ 380 h 1489"/>
              <a:gd name="T6" fmla="*/ 940 w 3474"/>
              <a:gd name="T7" fmla="*/ 380 h 1489"/>
              <a:gd name="T8" fmla="*/ 1057 w 3474"/>
              <a:gd name="T9" fmla="*/ 428 h 1489"/>
              <a:gd name="T10" fmla="*/ 1082 w 3474"/>
              <a:gd name="T11" fmla="*/ 541 h 1489"/>
              <a:gd name="T12" fmla="*/ 1031 w 3474"/>
              <a:gd name="T13" fmla="*/ 622 h 1489"/>
              <a:gd name="T14" fmla="*/ 516 w 3474"/>
              <a:gd name="T15" fmla="*/ 1138 h 1489"/>
              <a:gd name="T16" fmla="*/ 240 w 3474"/>
              <a:gd name="T17" fmla="*/ 1413 h 1489"/>
              <a:gd name="T18" fmla="*/ 149 w 3474"/>
              <a:gd name="T19" fmla="*/ 1464 h 1489"/>
              <a:gd name="T20" fmla="*/ 954 w 3474"/>
              <a:gd name="T21" fmla="*/ 1282 h 1489"/>
              <a:gd name="T22" fmla="*/ 737 w 3474"/>
              <a:gd name="T23" fmla="*/ 1459 h 1489"/>
              <a:gd name="T24" fmla="*/ 660 w 3474"/>
              <a:gd name="T25" fmla="*/ 1365 h 1489"/>
              <a:gd name="T26" fmla="*/ 681 w 3474"/>
              <a:gd name="T27" fmla="*/ 1265 h 1489"/>
              <a:gd name="T28" fmla="*/ 739 w 3474"/>
              <a:gd name="T29" fmla="*/ 1199 h 1489"/>
              <a:gd name="T30" fmla="*/ 1226 w 3474"/>
              <a:gd name="T31" fmla="*/ 712 h 1489"/>
              <a:gd name="T32" fmla="*/ 1505 w 3474"/>
              <a:gd name="T33" fmla="*/ 435 h 1489"/>
              <a:gd name="T34" fmla="*/ 1595 w 3474"/>
              <a:gd name="T35" fmla="*/ 384 h 1489"/>
              <a:gd name="T36" fmla="*/ 1653 w 3474"/>
              <a:gd name="T37" fmla="*/ 387 h 1489"/>
              <a:gd name="T38" fmla="*/ 1716 w 3474"/>
              <a:gd name="T39" fmla="*/ 430 h 1489"/>
              <a:gd name="T40" fmla="*/ 1745 w 3474"/>
              <a:gd name="T41" fmla="*/ 528 h 1489"/>
              <a:gd name="T42" fmla="*/ 2180 w 3474"/>
              <a:gd name="T43" fmla="*/ 119 h 1489"/>
              <a:gd name="T44" fmla="*/ 2810 w 3474"/>
              <a:gd name="T45" fmla="*/ 595 h 1489"/>
              <a:gd name="T46" fmla="*/ 2651 w 3474"/>
              <a:gd name="T47" fmla="*/ 704 h 1489"/>
              <a:gd name="T48" fmla="*/ 2576 w 3474"/>
              <a:gd name="T49" fmla="*/ 888 h 1489"/>
              <a:gd name="T50" fmla="*/ 2614 w 3474"/>
              <a:gd name="T51" fmla="*/ 1090 h 1489"/>
              <a:gd name="T52" fmla="*/ 2751 w 3474"/>
              <a:gd name="T53" fmla="*/ 1228 h 1489"/>
              <a:gd name="T54" fmla="*/ 2946 w 3474"/>
              <a:gd name="T55" fmla="*/ 1269 h 1489"/>
              <a:gd name="T56" fmla="*/ 3127 w 3474"/>
              <a:gd name="T57" fmla="*/ 1192 h 1489"/>
              <a:gd name="T58" fmla="*/ 3234 w 3474"/>
              <a:gd name="T59" fmla="*/ 1029 h 1489"/>
              <a:gd name="T60" fmla="*/ 3234 w 3474"/>
              <a:gd name="T61" fmla="*/ 821 h 1489"/>
              <a:gd name="T62" fmla="*/ 3127 w 3474"/>
              <a:gd name="T63" fmla="*/ 658 h 1489"/>
              <a:gd name="T64" fmla="*/ 2946 w 3474"/>
              <a:gd name="T65" fmla="*/ 581 h 1489"/>
              <a:gd name="T66" fmla="*/ 2799 w 3474"/>
              <a:gd name="T67" fmla="*/ 1478 h 1489"/>
              <a:gd name="T68" fmla="*/ 2643 w 3474"/>
              <a:gd name="T69" fmla="*/ 1420 h 1489"/>
              <a:gd name="T70" fmla="*/ 2515 w 3474"/>
              <a:gd name="T71" fmla="*/ 1322 h 1489"/>
              <a:gd name="T72" fmla="*/ 2417 w 3474"/>
              <a:gd name="T73" fmla="*/ 1194 h 1489"/>
              <a:gd name="T74" fmla="*/ 2359 w 3474"/>
              <a:gd name="T75" fmla="*/ 1038 h 1489"/>
              <a:gd name="T76" fmla="*/ 2351 w 3474"/>
              <a:gd name="T77" fmla="*/ 867 h 1489"/>
              <a:gd name="T78" fmla="*/ 2394 w 3474"/>
              <a:gd name="T79" fmla="*/ 706 h 1489"/>
              <a:gd name="T80" fmla="*/ 2478 w 3474"/>
              <a:gd name="T81" fmla="*/ 566 h 1489"/>
              <a:gd name="T82" fmla="*/ 2597 w 3474"/>
              <a:gd name="T83" fmla="*/ 458 h 1489"/>
              <a:gd name="T84" fmla="*/ 2745 w 3474"/>
              <a:gd name="T85" fmla="*/ 387 h 1489"/>
              <a:gd name="T86" fmla="*/ 2912 w 3474"/>
              <a:gd name="T87" fmla="*/ 361 h 1489"/>
              <a:gd name="T88" fmla="*/ 3079 w 3474"/>
              <a:gd name="T89" fmla="*/ 387 h 1489"/>
              <a:gd name="T90" fmla="*/ 3227 w 3474"/>
              <a:gd name="T91" fmla="*/ 458 h 1489"/>
              <a:gd name="T92" fmla="*/ 3346 w 3474"/>
              <a:gd name="T93" fmla="*/ 566 h 1489"/>
              <a:gd name="T94" fmla="*/ 3430 w 3474"/>
              <a:gd name="T95" fmla="*/ 706 h 1489"/>
              <a:gd name="T96" fmla="*/ 3472 w 3474"/>
              <a:gd name="T97" fmla="*/ 867 h 1489"/>
              <a:gd name="T98" fmla="*/ 3463 w 3474"/>
              <a:gd name="T99" fmla="*/ 1038 h 1489"/>
              <a:gd name="T100" fmla="*/ 3407 w 3474"/>
              <a:gd name="T101" fmla="*/ 1194 h 1489"/>
              <a:gd name="T102" fmla="*/ 3309 w 3474"/>
              <a:gd name="T103" fmla="*/ 1322 h 1489"/>
              <a:gd name="T104" fmla="*/ 3181 w 3474"/>
              <a:gd name="T105" fmla="*/ 1420 h 1489"/>
              <a:gd name="T106" fmla="*/ 3025 w 3474"/>
              <a:gd name="T107" fmla="*/ 1478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74" h="1489">
                <a:moveTo>
                  <a:pt x="126" y="1466"/>
                </a:moveTo>
                <a:lnTo>
                  <a:pt x="115" y="1466"/>
                </a:lnTo>
                <a:lnTo>
                  <a:pt x="101" y="1464"/>
                </a:lnTo>
                <a:lnTo>
                  <a:pt x="90" y="1461"/>
                </a:lnTo>
                <a:lnTo>
                  <a:pt x="80" y="1457"/>
                </a:lnTo>
                <a:lnTo>
                  <a:pt x="69" y="1453"/>
                </a:lnTo>
                <a:lnTo>
                  <a:pt x="59" y="1447"/>
                </a:lnTo>
                <a:lnTo>
                  <a:pt x="51" y="1441"/>
                </a:lnTo>
                <a:lnTo>
                  <a:pt x="42" y="1434"/>
                </a:lnTo>
                <a:lnTo>
                  <a:pt x="28" y="1418"/>
                </a:lnTo>
                <a:lnTo>
                  <a:pt x="17" y="1401"/>
                </a:lnTo>
                <a:lnTo>
                  <a:pt x="7" y="1384"/>
                </a:lnTo>
                <a:lnTo>
                  <a:pt x="2" y="1365"/>
                </a:lnTo>
                <a:lnTo>
                  <a:pt x="0" y="1351"/>
                </a:lnTo>
                <a:lnTo>
                  <a:pt x="0" y="1338"/>
                </a:lnTo>
                <a:lnTo>
                  <a:pt x="0" y="1322"/>
                </a:lnTo>
                <a:lnTo>
                  <a:pt x="0" y="1305"/>
                </a:lnTo>
                <a:lnTo>
                  <a:pt x="0" y="380"/>
                </a:lnTo>
                <a:lnTo>
                  <a:pt x="218" y="380"/>
                </a:lnTo>
                <a:lnTo>
                  <a:pt x="218" y="1140"/>
                </a:lnTo>
                <a:lnTo>
                  <a:pt x="789" y="566"/>
                </a:lnTo>
                <a:lnTo>
                  <a:pt x="397" y="566"/>
                </a:lnTo>
                <a:lnTo>
                  <a:pt x="503" y="380"/>
                </a:lnTo>
                <a:lnTo>
                  <a:pt x="940" y="380"/>
                </a:lnTo>
                <a:lnTo>
                  <a:pt x="967" y="380"/>
                </a:lnTo>
                <a:lnTo>
                  <a:pt x="986" y="384"/>
                </a:lnTo>
                <a:lnTo>
                  <a:pt x="1007" y="389"/>
                </a:lnTo>
                <a:lnTo>
                  <a:pt x="1027" y="399"/>
                </a:lnTo>
                <a:lnTo>
                  <a:pt x="1042" y="412"/>
                </a:lnTo>
                <a:lnTo>
                  <a:pt x="1057" y="428"/>
                </a:lnTo>
                <a:lnTo>
                  <a:pt x="1069" y="445"/>
                </a:lnTo>
                <a:lnTo>
                  <a:pt x="1079" y="464"/>
                </a:lnTo>
                <a:lnTo>
                  <a:pt x="1084" y="485"/>
                </a:lnTo>
                <a:lnTo>
                  <a:pt x="1086" y="506"/>
                </a:lnTo>
                <a:lnTo>
                  <a:pt x="1086" y="524"/>
                </a:lnTo>
                <a:lnTo>
                  <a:pt x="1082" y="541"/>
                </a:lnTo>
                <a:lnTo>
                  <a:pt x="1077" y="554"/>
                </a:lnTo>
                <a:lnTo>
                  <a:pt x="1071" y="570"/>
                </a:lnTo>
                <a:lnTo>
                  <a:pt x="1063" y="583"/>
                </a:lnTo>
                <a:lnTo>
                  <a:pt x="1054" y="595"/>
                </a:lnTo>
                <a:lnTo>
                  <a:pt x="1042" y="608"/>
                </a:lnTo>
                <a:lnTo>
                  <a:pt x="1031" y="622"/>
                </a:lnTo>
                <a:lnTo>
                  <a:pt x="1006" y="647"/>
                </a:lnTo>
                <a:lnTo>
                  <a:pt x="975" y="679"/>
                </a:lnTo>
                <a:lnTo>
                  <a:pt x="892" y="760"/>
                </a:lnTo>
                <a:lnTo>
                  <a:pt x="779" y="875"/>
                </a:lnTo>
                <a:lnTo>
                  <a:pt x="647" y="1006"/>
                </a:lnTo>
                <a:lnTo>
                  <a:pt x="516" y="1138"/>
                </a:lnTo>
                <a:lnTo>
                  <a:pt x="401" y="1253"/>
                </a:lnTo>
                <a:lnTo>
                  <a:pt x="318" y="1336"/>
                </a:lnTo>
                <a:lnTo>
                  <a:pt x="286" y="1368"/>
                </a:lnTo>
                <a:lnTo>
                  <a:pt x="274" y="1380"/>
                </a:lnTo>
                <a:lnTo>
                  <a:pt x="257" y="1395"/>
                </a:lnTo>
                <a:lnTo>
                  <a:pt x="240" y="1413"/>
                </a:lnTo>
                <a:lnTo>
                  <a:pt x="226" y="1424"/>
                </a:lnTo>
                <a:lnTo>
                  <a:pt x="205" y="1439"/>
                </a:lnTo>
                <a:lnTo>
                  <a:pt x="186" y="1453"/>
                </a:lnTo>
                <a:lnTo>
                  <a:pt x="174" y="1459"/>
                </a:lnTo>
                <a:lnTo>
                  <a:pt x="161" y="1462"/>
                </a:lnTo>
                <a:lnTo>
                  <a:pt x="149" y="1464"/>
                </a:lnTo>
                <a:lnTo>
                  <a:pt x="134" y="1466"/>
                </a:lnTo>
                <a:lnTo>
                  <a:pt x="130" y="1466"/>
                </a:lnTo>
                <a:lnTo>
                  <a:pt x="126" y="1466"/>
                </a:lnTo>
                <a:close/>
                <a:moveTo>
                  <a:pt x="1524" y="1468"/>
                </a:moveTo>
                <a:lnTo>
                  <a:pt x="1524" y="708"/>
                </a:lnTo>
                <a:lnTo>
                  <a:pt x="954" y="1282"/>
                </a:lnTo>
                <a:lnTo>
                  <a:pt x="1347" y="1282"/>
                </a:lnTo>
                <a:lnTo>
                  <a:pt x="1242" y="1468"/>
                </a:lnTo>
                <a:lnTo>
                  <a:pt x="804" y="1468"/>
                </a:lnTo>
                <a:lnTo>
                  <a:pt x="777" y="1468"/>
                </a:lnTo>
                <a:lnTo>
                  <a:pt x="758" y="1464"/>
                </a:lnTo>
                <a:lnTo>
                  <a:pt x="737" y="1459"/>
                </a:lnTo>
                <a:lnTo>
                  <a:pt x="718" y="1449"/>
                </a:lnTo>
                <a:lnTo>
                  <a:pt x="700" y="1436"/>
                </a:lnTo>
                <a:lnTo>
                  <a:pt x="687" y="1420"/>
                </a:lnTo>
                <a:lnTo>
                  <a:pt x="673" y="1403"/>
                </a:lnTo>
                <a:lnTo>
                  <a:pt x="666" y="1384"/>
                </a:lnTo>
                <a:lnTo>
                  <a:pt x="660" y="1365"/>
                </a:lnTo>
                <a:lnTo>
                  <a:pt x="658" y="1342"/>
                </a:lnTo>
                <a:lnTo>
                  <a:pt x="658" y="1324"/>
                </a:lnTo>
                <a:lnTo>
                  <a:pt x="662" y="1307"/>
                </a:lnTo>
                <a:lnTo>
                  <a:pt x="666" y="1294"/>
                </a:lnTo>
                <a:lnTo>
                  <a:pt x="673" y="1278"/>
                </a:lnTo>
                <a:lnTo>
                  <a:pt x="681" y="1265"/>
                </a:lnTo>
                <a:lnTo>
                  <a:pt x="691" y="1253"/>
                </a:lnTo>
                <a:lnTo>
                  <a:pt x="700" y="1240"/>
                </a:lnTo>
                <a:lnTo>
                  <a:pt x="714" y="1226"/>
                </a:lnTo>
                <a:lnTo>
                  <a:pt x="737" y="1201"/>
                </a:lnTo>
                <a:lnTo>
                  <a:pt x="737" y="1201"/>
                </a:lnTo>
                <a:lnTo>
                  <a:pt x="739" y="1199"/>
                </a:lnTo>
                <a:lnTo>
                  <a:pt x="739" y="1199"/>
                </a:lnTo>
                <a:lnTo>
                  <a:pt x="769" y="1169"/>
                </a:lnTo>
                <a:lnTo>
                  <a:pt x="850" y="1088"/>
                </a:lnTo>
                <a:lnTo>
                  <a:pt x="963" y="975"/>
                </a:lnTo>
                <a:lnTo>
                  <a:pt x="1096" y="842"/>
                </a:lnTo>
                <a:lnTo>
                  <a:pt x="1226" y="712"/>
                </a:lnTo>
                <a:lnTo>
                  <a:pt x="1342" y="597"/>
                </a:lnTo>
                <a:lnTo>
                  <a:pt x="1424" y="514"/>
                </a:lnTo>
                <a:lnTo>
                  <a:pt x="1459" y="480"/>
                </a:lnTo>
                <a:lnTo>
                  <a:pt x="1470" y="468"/>
                </a:lnTo>
                <a:lnTo>
                  <a:pt x="1486" y="453"/>
                </a:lnTo>
                <a:lnTo>
                  <a:pt x="1505" y="435"/>
                </a:lnTo>
                <a:lnTo>
                  <a:pt x="1518" y="424"/>
                </a:lnTo>
                <a:lnTo>
                  <a:pt x="1537" y="409"/>
                </a:lnTo>
                <a:lnTo>
                  <a:pt x="1558" y="395"/>
                </a:lnTo>
                <a:lnTo>
                  <a:pt x="1570" y="389"/>
                </a:lnTo>
                <a:lnTo>
                  <a:pt x="1581" y="385"/>
                </a:lnTo>
                <a:lnTo>
                  <a:pt x="1595" y="384"/>
                </a:lnTo>
                <a:lnTo>
                  <a:pt x="1610" y="382"/>
                </a:lnTo>
                <a:lnTo>
                  <a:pt x="1614" y="382"/>
                </a:lnTo>
                <a:lnTo>
                  <a:pt x="1618" y="382"/>
                </a:lnTo>
                <a:lnTo>
                  <a:pt x="1629" y="382"/>
                </a:lnTo>
                <a:lnTo>
                  <a:pt x="1641" y="384"/>
                </a:lnTo>
                <a:lnTo>
                  <a:pt x="1653" y="387"/>
                </a:lnTo>
                <a:lnTo>
                  <a:pt x="1664" y="391"/>
                </a:lnTo>
                <a:lnTo>
                  <a:pt x="1674" y="395"/>
                </a:lnTo>
                <a:lnTo>
                  <a:pt x="1683" y="401"/>
                </a:lnTo>
                <a:lnTo>
                  <a:pt x="1693" y="407"/>
                </a:lnTo>
                <a:lnTo>
                  <a:pt x="1702" y="414"/>
                </a:lnTo>
                <a:lnTo>
                  <a:pt x="1716" y="430"/>
                </a:lnTo>
                <a:lnTo>
                  <a:pt x="1727" y="447"/>
                </a:lnTo>
                <a:lnTo>
                  <a:pt x="1737" y="466"/>
                </a:lnTo>
                <a:lnTo>
                  <a:pt x="1741" y="483"/>
                </a:lnTo>
                <a:lnTo>
                  <a:pt x="1743" y="497"/>
                </a:lnTo>
                <a:lnTo>
                  <a:pt x="1745" y="510"/>
                </a:lnTo>
                <a:lnTo>
                  <a:pt x="1745" y="528"/>
                </a:lnTo>
                <a:lnTo>
                  <a:pt x="1745" y="547"/>
                </a:lnTo>
                <a:lnTo>
                  <a:pt x="1745" y="1468"/>
                </a:lnTo>
                <a:lnTo>
                  <a:pt x="1524" y="1468"/>
                </a:lnTo>
                <a:close/>
                <a:moveTo>
                  <a:pt x="1948" y="1468"/>
                </a:moveTo>
                <a:lnTo>
                  <a:pt x="1946" y="0"/>
                </a:lnTo>
                <a:lnTo>
                  <a:pt x="2180" y="119"/>
                </a:lnTo>
                <a:lnTo>
                  <a:pt x="2180" y="1468"/>
                </a:lnTo>
                <a:lnTo>
                  <a:pt x="1948" y="1468"/>
                </a:lnTo>
                <a:close/>
                <a:moveTo>
                  <a:pt x="2912" y="579"/>
                </a:moveTo>
                <a:lnTo>
                  <a:pt x="2877" y="581"/>
                </a:lnTo>
                <a:lnTo>
                  <a:pt x="2843" y="587"/>
                </a:lnTo>
                <a:lnTo>
                  <a:pt x="2810" y="595"/>
                </a:lnTo>
                <a:lnTo>
                  <a:pt x="2779" y="606"/>
                </a:lnTo>
                <a:lnTo>
                  <a:pt x="2751" y="622"/>
                </a:lnTo>
                <a:lnTo>
                  <a:pt x="2722" y="639"/>
                </a:lnTo>
                <a:lnTo>
                  <a:pt x="2697" y="658"/>
                </a:lnTo>
                <a:lnTo>
                  <a:pt x="2672" y="679"/>
                </a:lnTo>
                <a:lnTo>
                  <a:pt x="2651" y="704"/>
                </a:lnTo>
                <a:lnTo>
                  <a:pt x="2632" y="731"/>
                </a:lnTo>
                <a:lnTo>
                  <a:pt x="2614" y="760"/>
                </a:lnTo>
                <a:lnTo>
                  <a:pt x="2601" y="789"/>
                </a:lnTo>
                <a:lnTo>
                  <a:pt x="2589" y="821"/>
                </a:lnTo>
                <a:lnTo>
                  <a:pt x="2582" y="854"/>
                </a:lnTo>
                <a:lnTo>
                  <a:pt x="2576" y="888"/>
                </a:lnTo>
                <a:lnTo>
                  <a:pt x="2574" y="925"/>
                </a:lnTo>
                <a:lnTo>
                  <a:pt x="2576" y="961"/>
                </a:lnTo>
                <a:lnTo>
                  <a:pt x="2582" y="996"/>
                </a:lnTo>
                <a:lnTo>
                  <a:pt x="2589" y="1029"/>
                </a:lnTo>
                <a:lnTo>
                  <a:pt x="2601" y="1059"/>
                </a:lnTo>
                <a:lnTo>
                  <a:pt x="2614" y="1090"/>
                </a:lnTo>
                <a:lnTo>
                  <a:pt x="2632" y="1119"/>
                </a:lnTo>
                <a:lnTo>
                  <a:pt x="2651" y="1146"/>
                </a:lnTo>
                <a:lnTo>
                  <a:pt x="2672" y="1169"/>
                </a:lnTo>
                <a:lnTo>
                  <a:pt x="2697" y="1192"/>
                </a:lnTo>
                <a:lnTo>
                  <a:pt x="2722" y="1211"/>
                </a:lnTo>
                <a:lnTo>
                  <a:pt x="2751" y="1228"/>
                </a:lnTo>
                <a:lnTo>
                  <a:pt x="2779" y="1244"/>
                </a:lnTo>
                <a:lnTo>
                  <a:pt x="2810" y="1255"/>
                </a:lnTo>
                <a:lnTo>
                  <a:pt x="2843" y="1263"/>
                </a:lnTo>
                <a:lnTo>
                  <a:pt x="2877" y="1269"/>
                </a:lnTo>
                <a:lnTo>
                  <a:pt x="2912" y="1269"/>
                </a:lnTo>
                <a:lnTo>
                  <a:pt x="2946" y="1269"/>
                </a:lnTo>
                <a:lnTo>
                  <a:pt x="2981" y="1263"/>
                </a:lnTo>
                <a:lnTo>
                  <a:pt x="3014" y="1255"/>
                </a:lnTo>
                <a:lnTo>
                  <a:pt x="3044" y="1244"/>
                </a:lnTo>
                <a:lnTo>
                  <a:pt x="3073" y="1228"/>
                </a:lnTo>
                <a:lnTo>
                  <a:pt x="3102" y="1211"/>
                </a:lnTo>
                <a:lnTo>
                  <a:pt x="3127" y="1192"/>
                </a:lnTo>
                <a:lnTo>
                  <a:pt x="3152" y="1169"/>
                </a:lnTo>
                <a:lnTo>
                  <a:pt x="3173" y="1146"/>
                </a:lnTo>
                <a:lnTo>
                  <a:pt x="3192" y="1119"/>
                </a:lnTo>
                <a:lnTo>
                  <a:pt x="3209" y="1090"/>
                </a:lnTo>
                <a:lnTo>
                  <a:pt x="3223" y="1059"/>
                </a:lnTo>
                <a:lnTo>
                  <a:pt x="3234" y="1029"/>
                </a:lnTo>
                <a:lnTo>
                  <a:pt x="3242" y="996"/>
                </a:lnTo>
                <a:lnTo>
                  <a:pt x="3248" y="961"/>
                </a:lnTo>
                <a:lnTo>
                  <a:pt x="3248" y="925"/>
                </a:lnTo>
                <a:lnTo>
                  <a:pt x="3248" y="888"/>
                </a:lnTo>
                <a:lnTo>
                  <a:pt x="3242" y="854"/>
                </a:lnTo>
                <a:lnTo>
                  <a:pt x="3234" y="821"/>
                </a:lnTo>
                <a:lnTo>
                  <a:pt x="3223" y="789"/>
                </a:lnTo>
                <a:lnTo>
                  <a:pt x="3209" y="760"/>
                </a:lnTo>
                <a:lnTo>
                  <a:pt x="3192" y="731"/>
                </a:lnTo>
                <a:lnTo>
                  <a:pt x="3173" y="704"/>
                </a:lnTo>
                <a:lnTo>
                  <a:pt x="3152" y="679"/>
                </a:lnTo>
                <a:lnTo>
                  <a:pt x="3127" y="658"/>
                </a:lnTo>
                <a:lnTo>
                  <a:pt x="3102" y="639"/>
                </a:lnTo>
                <a:lnTo>
                  <a:pt x="3073" y="622"/>
                </a:lnTo>
                <a:lnTo>
                  <a:pt x="3044" y="606"/>
                </a:lnTo>
                <a:lnTo>
                  <a:pt x="3014" y="595"/>
                </a:lnTo>
                <a:lnTo>
                  <a:pt x="2981" y="587"/>
                </a:lnTo>
                <a:lnTo>
                  <a:pt x="2946" y="581"/>
                </a:lnTo>
                <a:lnTo>
                  <a:pt x="2912" y="579"/>
                </a:lnTo>
                <a:close/>
                <a:moveTo>
                  <a:pt x="2912" y="1489"/>
                </a:moveTo>
                <a:lnTo>
                  <a:pt x="2883" y="1487"/>
                </a:lnTo>
                <a:lnTo>
                  <a:pt x="2854" y="1485"/>
                </a:lnTo>
                <a:lnTo>
                  <a:pt x="2826" y="1482"/>
                </a:lnTo>
                <a:lnTo>
                  <a:pt x="2799" y="1478"/>
                </a:lnTo>
                <a:lnTo>
                  <a:pt x="2772" y="1470"/>
                </a:lnTo>
                <a:lnTo>
                  <a:pt x="2745" y="1462"/>
                </a:lnTo>
                <a:lnTo>
                  <a:pt x="2718" y="1455"/>
                </a:lnTo>
                <a:lnTo>
                  <a:pt x="2693" y="1443"/>
                </a:lnTo>
                <a:lnTo>
                  <a:pt x="2668" y="1434"/>
                </a:lnTo>
                <a:lnTo>
                  <a:pt x="2643" y="1420"/>
                </a:lnTo>
                <a:lnTo>
                  <a:pt x="2620" y="1407"/>
                </a:lnTo>
                <a:lnTo>
                  <a:pt x="2597" y="1391"/>
                </a:lnTo>
                <a:lnTo>
                  <a:pt x="2574" y="1376"/>
                </a:lnTo>
                <a:lnTo>
                  <a:pt x="2553" y="1359"/>
                </a:lnTo>
                <a:lnTo>
                  <a:pt x="2534" y="1342"/>
                </a:lnTo>
                <a:lnTo>
                  <a:pt x="2515" y="1322"/>
                </a:lnTo>
                <a:lnTo>
                  <a:pt x="2495" y="1303"/>
                </a:lnTo>
                <a:lnTo>
                  <a:pt x="2478" y="1284"/>
                </a:lnTo>
                <a:lnTo>
                  <a:pt x="2461" y="1263"/>
                </a:lnTo>
                <a:lnTo>
                  <a:pt x="2445" y="1240"/>
                </a:lnTo>
                <a:lnTo>
                  <a:pt x="2430" y="1217"/>
                </a:lnTo>
                <a:lnTo>
                  <a:pt x="2417" y="1194"/>
                </a:lnTo>
                <a:lnTo>
                  <a:pt x="2403" y="1169"/>
                </a:lnTo>
                <a:lnTo>
                  <a:pt x="2394" y="1144"/>
                </a:lnTo>
                <a:lnTo>
                  <a:pt x="2382" y="1119"/>
                </a:lnTo>
                <a:lnTo>
                  <a:pt x="2374" y="1092"/>
                </a:lnTo>
                <a:lnTo>
                  <a:pt x="2367" y="1065"/>
                </a:lnTo>
                <a:lnTo>
                  <a:pt x="2359" y="1038"/>
                </a:lnTo>
                <a:lnTo>
                  <a:pt x="2355" y="1011"/>
                </a:lnTo>
                <a:lnTo>
                  <a:pt x="2351" y="983"/>
                </a:lnTo>
                <a:lnTo>
                  <a:pt x="2349" y="954"/>
                </a:lnTo>
                <a:lnTo>
                  <a:pt x="2349" y="925"/>
                </a:lnTo>
                <a:lnTo>
                  <a:pt x="2349" y="896"/>
                </a:lnTo>
                <a:lnTo>
                  <a:pt x="2351" y="867"/>
                </a:lnTo>
                <a:lnTo>
                  <a:pt x="2355" y="839"/>
                </a:lnTo>
                <a:lnTo>
                  <a:pt x="2359" y="812"/>
                </a:lnTo>
                <a:lnTo>
                  <a:pt x="2367" y="785"/>
                </a:lnTo>
                <a:lnTo>
                  <a:pt x="2374" y="758"/>
                </a:lnTo>
                <a:lnTo>
                  <a:pt x="2382" y="731"/>
                </a:lnTo>
                <a:lnTo>
                  <a:pt x="2394" y="706"/>
                </a:lnTo>
                <a:lnTo>
                  <a:pt x="2403" y="681"/>
                </a:lnTo>
                <a:lnTo>
                  <a:pt x="2417" y="656"/>
                </a:lnTo>
                <a:lnTo>
                  <a:pt x="2430" y="633"/>
                </a:lnTo>
                <a:lnTo>
                  <a:pt x="2445" y="610"/>
                </a:lnTo>
                <a:lnTo>
                  <a:pt x="2461" y="587"/>
                </a:lnTo>
                <a:lnTo>
                  <a:pt x="2478" y="566"/>
                </a:lnTo>
                <a:lnTo>
                  <a:pt x="2495" y="547"/>
                </a:lnTo>
                <a:lnTo>
                  <a:pt x="2515" y="526"/>
                </a:lnTo>
                <a:lnTo>
                  <a:pt x="2534" y="508"/>
                </a:lnTo>
                <a:lnTo>
                  <a:pt x="2553" y="491"/>
                </a:lnTo>
                <a:lnTo>
                  <a:pt x="2574" y="474"/>
                </a:lnTo>
                <a:lnTo>
                  <a:pt x="2597" y="458"/>
                </a:lnTo>
                <a:lnTo>
                  <a:pt x="2620" y="443"/>
                </a:lnTo>
                <a:lnTo>
                  <a:pt x="2643" y="430"/>
                </a:lnTo>
                <a:lnTo>
                  <a:pt x="2668" y="416"/>
                </a:lnTo>
                <a:lnTo>
                  <a:pt x="2693" y="405"/>
                </a:lnTo>
                <a:lnTo>
                  <a:pt x="2718" y="395"/>
                </a:lnTo>
                <a:lnTo>
                  <a:pt x="2745" y="387"/>
                </a:lnTo>
                <a:lnTo>
                  <a:pt x="2772" y="380"/>
                </a:lnTo>
                <a:lnTo>
                  <a:pt x="2799" y="372"/>
                </a:lnTo>
                <a:lnTo>
                  <a:pt x="2826" y="368"/>
                </a:lnTo>
                <a:lnTo>
                  <a:pt x="2854" y="364"/>
                </a:lnTo>
                <a:lnTo>
                  <a:pt x="2883" y="362"/>
                </a:lnTo>
                <a:lnTo>
                  <a:pt x="2912" y="361"/>
                </a:lnTo>
                <a:lnTo>
                  <a:pt x="2941" y="362"/>
                </a:lnTo>
                <a:lnTo>
                  <a:pt x="2969" y="364"/>
                </a:lnTo>
                <a:lnTo>
                  <a:pt x="2998" y="368"/>
                </a:lnTo>
                <a:lnTo>
                  <a:pt x="3025" y="372"/>
                </a:lnTo>
                <a:lnTo>
                  <a:pt x="3052" y="380"/>
                </a:lnTo>
                <a:lnTo>
                  <a:pt x="3079" y="387"/>
                </a:lnTo>
                <a:lnTo>
                  <a:pt x="3106" y="395"/>
                </a:lnTo>
                <a:lnTo>
                  <a:pt x="3131" y="405"/>
                </a:lnTo>
                <a:lnTo>
                  <a:pt x="3156" y="416"/>
                </a:lnTo>
                <a:lnTo>
                  <a:pt x="3181" y="430"/>
                </a:lnTo>
                <a:lnTo>
                  <a:pt x="3204" y="443"/>
                </a:lnTo>
                <a:lnTo>
                  <a:pt x="3227" y="458"/>
                </a:lnTo>
                <a:lnTo>
                  <a:pt x="3248" y="474"/>
                </a:lnTo>
                <a:lnTo>
                  <a:pt x="3269" y="491"/>
                </a:lnTo>
                <a:lnTo>
                  <a:pt x="3290" y="508"/>
                </a:lnTo>
                <a:lnTo>
                  <a:pt x="3309" y="526"/>
                </a:lnTo>
                <a:lnTo>
                  <a:pt x="3328" y="547"/>
                </a:lnTo>
                <a:lnTo>
                  <a:pt x="3346" y="566"/>
                </a:lnTo>
                <a:lnTo>
                  <a:pt x="3363" y="587"/>
                </a:lnTo>
                <a:lnTo>
                  <a:pt x="3378" y="610"/>
                </a:lnTo>
                <a:lnTo>
                  <a:pt x="3394" y="633"/>
                </a:lnTo>
                <a:lnTo>
                  <a:pt x="3407" y="656"/>
                </a:lnTo>
                <a:lnTo>
                  <a:pt x="3419" y="681"/>
                </a:lnTo>
                <a:lnTo>
                  <a:pt x="3430" y="706"/>
                </a:lnTo>
                <a:lnTo>
                  <a:pt x="3442" y="731"/>
                </a:lnTo>
                <a:lnTo>
                  <a:pt x="3449" y="758"/>
                </a:lnTo>
                <a:lnTo>
                  <a:pt x="3457" y="785"/>
                </a:lnTo>
                <a:lnTo>
                  <a:pt x="3463" y="812"/>
                </a:lnTo>
                <a:lnTo>
                  <a:pt x="3469" y="839"/>
                </a:lnTo>
                <a:lnTo>
                  <a:pt x="3472" y="867"/>
                </a:lnTo>
                <a:lnTo>
                  <a:pt x="3474" y="896"/>
                </a:lnTo>
                <a:lnTo>
                  <a:pt x="3474" y="925"/>
                </a:lnTo>
                <a:lnTo>
                  <a:pt x="3474" y="954"/>
                </a:lnTo>
                <a:lnTo>
                  <a:pt x="3472" y="983"/>
                </a:lnTo>
                <a:lnTo>
                  <a:pt x="3469" y="1011"/>
                </a:lnTo>
                <a:lnTo>
                  <a:pt x="3463" y="1038"/>
                </a:lnTo>
                <a:lnTo>
                  <a:pt x="3457" y="1065"/>
                </a:lnTo>
                <a:lnTo>
                  <a:pt x="3449" y="1092"/>
                </a:lnTo>
                <a:lnTo>
                  <a:pt x="3442" y="1119"/>
                </a:lnTo>
                <a:lnTo>
                  <a:pt x="3430" y="1144"/>
                </a:lnTo>
                <a:lnTo>
                  <a:pt x="3419" y="1169"/>
                </a:lnTo>
                <a:lnTo>
                  <a:pt x="3407" y="1194"/>
                </a:lnTo>
                <a:lnTo>
                  <a:pt x="3394" y="1217"/>
                </a:lnTo>
                <a:lnTo>
                  <a:pt x="3378" y="1240"/>
                </a:lnTo>
                <a:lnTo>
                  <a:pt x="3363" y="1263"/>
                </a:lnTo>
                <a:lnTo>
                  <a:pt x="3346" y="1284"/>
                </a:lnTo>
                <a:lnTo>
                  <a:pt x="3328" y="1303"/>
                </a:lnTo>
                <a:lnTo>
                  <a:pt x="3309" y="1322"/>
                </a:lnTo>
                <a:lnTo>
                  <a:pt x="3290" y="1342"/>
                </a:lnTo>
                <a:lnTo>
                  <a:pt x="3269" y="1359"/>
                </a:lnTo>
                <a:lnTo>
                  <a:pt x="3248" y="1376"/>
                </a:lnTo>
                <a:lnTo>
                  <a:pt x="3227" y="1391"/>
                </a:lnTo>
                <a:lnTo>
                  <a:pt x="3204" y="1407"/>
                </a:lnTo>
                <a:lnTo>
                  <a:pt x="3181" y="1420"/>
                </a:lnTo>
                <a:lnTo>
                  <a:pt x="3156" y="1434"/>
                </a:lnTo>
                <a:lnTo>
                  <a:pt x="3131" y="1443"/>
                </a:lnTo>
                <a:lnTo>
                  <a:pt x="3106" y="1455"/>
                </a:lnTo>
                <a:lnTo>
                  <a:pt x="3079" y="1462"/>
                </a:lnTo>
                <a:lnTo>
                  <a:pt x="3052" y="1470"/>
                </a:lnTo>
                <a:lnTo>
                  <a:pt x="3025" y="1478"/>
                </a:lnTo>
                <a:lnTo>
                  <a:pt x="2998" y="1482"/>
                </a:lnTo>
                <a:lnTo>
                  <a:pt x="2969" y="1485"/>
                </a:lnTo>
                <a:lnTo>
                  <a:pt x="2941" y="1487"/>
                </a:lnTo>
                <a:lnTo>
                  <a:pt x="2912" y="14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6" name="Suora yhdysviiva 5"/>
          <p:cNvCxnSpPr/>
          <p:nvPr/>
        </p:nvCxnSpPr>
        <p:spPr>
          <a:xfrm>
            <a:off x="251520" y="260648"/>
            <a:ext cx="8652994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251520" y="3767269"/>
            <a:ext cx="8652994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uvan paikkamerkki 2"/>
          <p:cNvSpPr>
            <a:spLocks noGrp="1"/>
          </p:cNvSpPr>
          <p:nvPr>
            <p:ph type="pic" idx="11" hasCustomPrompt="1"/>
          </p:nvPr>
        </p:nvSpPr>
        <p:spPr>
          <a:xfrm>
            <a:off x="3333552" y="4732294"/>
            <a:ext cx="2520280" cy="133644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Logo</a:t>
            </a:r>
          </a:p>
        </p:txBody>
      </p:sp>
      <p:sp>
        <p:nvSpPr>
          <p:cNvPr id="14" name="Kuvan paikkamerkki 2"/>
          <p:cNvSpPr>
            <a:spLocks noGrp="1"/>
          </p:cNvSpPr>
          <p:nvPr>
            <p:ph type="pic" idx="12" hasCustomPrompt="1"/>
          </p:nvPr>
        </p:nvSpPr>
        <p:spPr>
          <a:xfrm>
            <a:off x="6105781" y="4732294"/>
            <a:ext cx="2520280" cy="133644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Logo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62202" y="3839525"/>
            <a:ext cx="6624637" cy="43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/>
              <a:t>Otsikko</a:t>
            </a:r>
          </a:p>
        </p:txBody>
      </p:sp>
      <p:sp>
        <p:nvSpPr>
          <p:cNvPr id="26" name="Kuvan paikkamerkki 2"/>
          <p:cNvSpPr>
            <a:spLocks noGrp="1"/>
          </p:cNvSpPr>
          <p:nvPr>
            <p:ph type="pic" idx="17" hasCustomPrompt="1"/>
          </p:nvPr>
        </p:nvSpPr>
        <p:spPr>
          <a:xfrm>
            <a:off x="539552" y="1299665"/>
            <a:ext cx="2520280" cy="133644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Logo</a:t>
            </a:r>
          </a:p>
        </p:txBody>
      </p:sp>
      <p:sp>
        <p:nvSpPr>
          <p:cNvPr id="27" name="Kuvan paikkamerkki 2"/>
          <p:cNvSpPr>
            <a:spLocks noGrp="1"/>
          </p:cNvSpPr>
          <p:nvPr>
            <p:ph type="pic" idx="18" hasCustomPrompt="1"/>
          </p:nvPr>
        </p:nvSpPr>
        <p:spPr>
          <a:xfrm>
            <a:off x="3333552" y="1299665"/>
            <a:ext cx="2520280" cy="133644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Logo</a:t>
            </a:r>
          </a:p>
        </p:txBody>
      </p:sp>
      <p:sp>
        <p:nvSpPr>
          <p:cNvPr id="28" name="Kuvan paikkamerkki 2"/>
          <p:cNvSpPr>
            <a:spLocks noGrp="1"/>
          </p:cNvSpPr>
          <p:nvPr>
            <p:ph type="pic" idx="19" hasCustomPrompt="1"/>
          </p:nvPr>
        </p:nvSpPr>
        <p:spPr>
          <a:xfrm>
            <a:off x="6105781" y="1299665"/>
            <a:ext cx="2520280" cy="133644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Logo</a:t>
            </a:r>
          </a:p>
        </p:txBody>
      </p:sp>
      <p:sp>
        <p:nvSpPr>
          <p:cNvPr id="15" name="Freeform 6"/>
          <p:cNvSpPr>
            <a:spLocks noEditPoints="1"/>
          </p:cNvSpPr>
          <p:nvPr userDrawn="1"/>
        </p:nvSpPr>
        <p:spPr bwMode="auto">
          <a:xfrm>
            <a:off x="7765143" y="6124670"/>
            <a:ext cx="1139371" cy="488350"/>
          </a:xfrm>
          <a:custGeom>
            <a:avLst/>
            <a:gdLst>
              <a:gd name="T0" fmla="*/ 69 w 3474"/>
              <a:gd name="T1" fmla="*/ 1453 h 1489"/>
              <a:gd name="T2" fmla="*/ 7 w 3474"/>
              <a:gd name="T3" fmla="*/ 1384 h 1489"/>
              <a:gd name="T4" fmla="*/ 0 w 3474"/>
              <a:gd name="T5" fmla="*/ 380 h 1489"/>
              <a:gd name="T6" fmla="*/ 940 w 3474"/>
              <a:gd name="T7" fmla="*/ 380 h 1489"/>
              <a:gd name="T8" fmla="*/ 1057 w 3474"/>
              <a:gd name="T9" fmla="*/ 428 h 1489"/>
              <a:gd name="T10" fmla="*/ 1082 w 3474"/>
              <a:gd name="T11" fmla="*/ 541 h 1489"/>
              <a:gd name="T12" fmla="*/ 1031 w 3474"/>
              <a:gd name="T13" fmla="*/ 622 h 1489"/>
              <a:gd name="T14" fmla="*/ 516 w 3474"/>
              <a:gd name="T15" fmla="*/ 1138 h 1489"/>
              <a:gd name="T16" fmla="*/ 240 w 3474"/>
              <a:gd name="T17" fmla="*/ 1413 h 1489"/>
              <a:gd name="T18" fmla="*/ 149 w 3474"/>
              <a:gd name="T19" fmla="*/ 1464 h 1489"/>
              <a:gd name="T20" fmla="*/ 954 w 3474"/>
              <a:gd name="T21" fmla="*/ 1282 h 1489"/>
              <a:gd name="T22" fmla="*/ 737 w 3474"/>
              <a:gd name="T23" fmla="*/ 1459 h 1489"/>
              <a:gd name="T24" fmla="*/ 660 w 3474"/>
              <a:gd name="T25" fmla="*/ 1365 h 1489"/>
              <a:gd name="T26" fmla="*/ 681 w 3474"/>
              <a:gd name="T27" fmla="*/ 1265 h 1489"/>
              <a:gd name="T28" fmla="*/ 739 w 3474"/>
              <a:gd name="T29" fmla="*/ 1199 h 1489"/>
              <a:gd name="T30" fmla="*/ 1226 w 3474"/>
              <a:gd name="T31" fmla="*/ 712 h 1489"/>
              <a:gd name="T32" fmla="*/ 1505 w 3474"/>
              <a:gd name="T33" fmla="*/ 435 h 1489"/>
              <a:gd name="T34" fmla="*/ 1595 w 3474"/>
              <a:gd name="T35" fmla="*/ 384 h 1489"/>
              <a:gd name="T36" fmla="*/ 1653 w 3474"/>
              <a:gd name="T37" fmla="*/ 387 h 1489"/>
              <a:gd name="T38" fmla="*/ 1716 w 3474"/>
              <a:gd name="T39" fmla="*/ 430 h 1489"/>
              <a:gd name="T40" fmla="*/ 1745 w 3474"/>
              <a:gd name="T41" fmla="*/ 528 h 1489"/>
              <a:gd name="T42" fmla="*/ 2180 w 3474"/>
              <a:gd name="T43" fmla="*/ 119 h 1489"/>
              <a:gd name="T44" fmla="*/ 2810 w 3474"/>
              <a:gd name="T45" fmla="*/ 595 h 1489"/>
              <a:gd name="T46" fmla="*/ 2651 w 3474"/>
              <a:gd name="T47" fmla="*/ 704 h 1489"/>
              <a:gd name="T48" fmla="*/ 2576 w 3474"/>
              <a:gd name="T49" fmla="*/ 888 h 1489"/>
              <a:gd name="T50" fmla="*/ 2614 w 3474"/>
              <a:gd name="T51" fmla="*/ 1090 h 1489"/>
              <a:gd name="T52" fmla="*/ 2751 w 3474"/>
              <a:gd name="T53" fmla="*/ 1228 h 1489"/>
              <a:gd name="T54" fmla="*/ 2946 w 3474"/>
              <a:gd name="T55" fmla="*/ 1269 h 1489"/>
              <a:gd name="T56" fmla="*/ 3127 w 3474"/>
              <a:gd name="T57" fmla="*/ 1192 h 1489"/>
              <a:gd name="T58" fmla="*/ 3234 w 3474"/>
              <a:gd name="T59" fmla="*/ 1029 h 1489"/>
              <a:gd name="T60" fmla="*/ 3234 w 3474"/>
              <a:gd name="T61" fmla="*/ 821 h 1489"/>
              <a:gd name="T62" fmla="*/ 3127 w 3474"/>
              <a:gd name="T63" fmla="*/ 658 h 1489"/>
              <a:gd name="T64" fmla="*/ 2946 w 3474"/>
              <a:gd name="T65" fmla="*/ 581 h 1489"/>
              <a:gd name="T66" fmla="*/ 2799 w 3474"/>
              <a:gd name="T67" fmla="*/ 1478 h 1489"/>
              <a:gd name="T68" fmla="*/ 2643 w 3474"/>
              <a:gd name="T69" fmla="*/ 1420 h 1489"/>
              <a:gd name="T70" fmla="*/ 2515 w 3474"/>
              <a:gd name="T71" fmla="*/ 1322 h 1489"/>
              <a:gd name="T72" fmla="*/ 2417 w 3474"/>
              <a:gd name="T73" fmla="*/ 1194 h 1489"/>
              <a:gd name="T74" fmla="*/ 2359 w 3474"/>
              <a:gd name="T75" fmla="*/ 1038 h 1489"/>
              <a:gd name="T76" fmla="*/ 2351 w 3474"/>
              <a:gd name="T77" fmla="*/ 867 h 1489"/>
              <a:gd name="T78" fmla="*/ 2394 w 3474"/>
              <a:gd name="T79" fmla="*/ 706 h 1489"/>
              <a:gd name="T80" fmla="*/ 2478 w 3474"/>
              <a:gd name="T81" fmla="*/ 566 h 1489"/>
              <a:gd name="T82" fmla="*/ 2597 w 3474"/>
              <a:gd name="T83" fmla="*/ 458 h 1489"/>
              <a:gd name="T84" fmla="*/ 2745 w 3474"/>
              <a:gd name="T85" fmla="*/ 387 h 1489"/>
              <a:gd name="T86" fmla="*/ 2912 w 3474"/>
              <a:gd name="T87" fmla="*/ 361 h 1489"/>
              <a:gd name="T88" fmla="*/ 3079 w 3474"/>
              <a:gd name="T89" fmla="*/ 387 h 1489"/>
              <a:gd name="T90" fmla="*/ 3227 w 3474"/>
              <a:gd name="T91" fmla="*/ 458 h 1489"/>
              <a:gd name="T92" fmla="*/ 3346 w 3474"/>
              <a:gd name="T93" fmla="*/ 566 h 1489"/>
              <a:gd name="T94" fmla="*/ 3430 w 3474"/>
              <a:gd name="T95" fmla="*/ 706 h 1489"/>
              <a:gd name="T96" fmla="*/ 3472 w 3474"/>
              <a:gd name="T97" fmla="*/ 867 h 1489"/>
              <a:gd name="T98" fmla="*/ 3463 w 3474"/>
              <a:gd name="T99" fmla="*/ 1038 h 1489"/>
              <a:gd name="T100" fmla="*/ 3407 w 3474"/>
              <a:gd name="T101" fmla="*/ 1194 h 1489"/>
              <a:gd name="T102" fmla="*/ 3309 w 3474"/>
              <a:gd name="T103" fmla="*/ 1322 h 1489"/>
              <a:gd name="T104" fmla="*/ 3181 w 3474"/>
              <a:gd name="T105" fmla="*/ 1420 h 1489"/>
              <a:gd name="T106" fmla="*/ 3025 w 3474"/>
              <a:gd name="T107" fmla="*/ 1478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74" h="1489">
                <a:moveTo>
                  <a:pt x="126" y="1466"/>
                </a:moveTo>
                <a:lnTo>
                  <a:pt x="115" y="1466"/>
                </a:lnTo>
                <a:lnTo>
                  <a:pt x="101" y="1464"/>
                </a:lnTo>
                <a:lnTo>
                  <a:pt x="90" y="1461"/>
                </a:lnTo>
                <a:lnTo>
                  <a:pt x="80" y="1457"/>
                </a:lnTo>
                <a:lnTo>
                  <a:pt x="69" y="1453"/>
                </a:lnTo>
                <a:lnTo>
                  <a:pt x="59" y="1447"/>
                </a:lnTo>
                <a:lnTo>
                  <a:pt x="51" y="1441"/>
                </a:lnTo>
                <a:lnTo>
                  <a:pt x="42" y="1434"/>
                </a:lnTo>
                <a:lnTo>
                  <a:pt x="28" y="1418"/>
                </a:lnTo>
                <a:lnTo>
                  <a:pt x="17" y="1401"/>
                </a:lnTo>
                <a:lnTo>
                  <a:pt x="7" y="1384"/>
                </a:lnTo>
                <a:lnTo>
                  <a:pt x="2" y="1365"/>
                </a:lnTo>
                <a:lnTo>
                  <a:pt x="0" y="1351"/>
                </a:lnTo>
                <a:lnTo>
                  <a:pt x="0" y="1338"/>
                </a:lnTo>
                <a:lnTo>
                  <a:pt x="0" y="1322"/>
                </a:lnTo>
                <a:lnTo>
                  <a:pt x="0" y="1305"/>
                </a:lnTo>
                <a:lnTo>
                  <a:pt x="0" y="380"/>
                </a:lnTo>
                <a:lnTo>
                  <a:pt x="218" y="380"/>
                </a:lnTo>
                <a:lnTo>
                  <a:pt x="218" y="1140"/>
                </a:lnTo>
                <a:lnTo>
                  <a:pt x="789" y="566"/>
                </a:lnTo>
                <a:lnTo>
                  <a:pt x="397" y="566"/>
                </a:lnTo>
                <a:lnTo>
                  <a:pt x="503" y="380"/>
                </a:lnTo>
                <a:lnTo>
                  <a:pt x="940" y="380"/>
                </a:lnTo>
                <a:lnTo>
                  <a:pt x="967" y="380"/>
                </a:lnTo>
                <a:lnTo>
                  <a:pt x="986" y="384"/>
                </a:lnTo>
                <a:lnTo>
                  <a:pt x="1007" y="389"/>
                </a:lnTo>
                <a:lnTo>
                  <a:pt x="1027" y="399"/>
                </a:lnTo>
                <a:lnTo>
                  <a:pt x="1042" y="412"/>
                </a:lnTo>
                <a:lnTo>
                  <a:pt x="1057" y="428"/>
                </a:lnTo>
                <a:lnTo>
                  <a:pt x="1069" y="445"/>
                </a:lnTo>
                <a:lnTo>
                  <a:pt x="1079" y="464"/>
                </a:lnTo>
                <a:lnTo>
                  <a:pt x="1084" y="485"/>
                </a:lnTo>
                <a:lnTo>
                  <a:pt x="1086" y="506"/>
                </a:lnTo>
                <a:lnTo>
                  <a:pt x="1086" y="524"/>
                </a:lnTo>
                <a:lnTo>
                  <a:pt x="1082" y="541"/>
                </a:lnTo>
                <a:lnTo>
                  <a:pt x="1077" y="554"/>
                </a:lnTo>
                <a:lnTo>
                  <a:pt x="1071" y="570"/>
                </a:lnTo>
                <a:lnTo>
                  <a:pt x="1063" y="583"/>
                </a:lnTo>
                <a:lnTo>
                  <a:pt x="1054" y="595"/>
                </a:lnTo>
                <a:lnTo>
                  <a:pt x="1042" y="608"/>
                </a:lnTo>
                <a:lnTo>
                  <a:pt x="1031" y="622"/>
                </a:lnTo>
                <a:lnTo>
                  <a:pt x="1006" y="647"/>
                </a:lnTo>
                <a:lnTo>
                  <a:pt x="975" y="679"/>
                </a:lnTo>
                <a:lnTo>
                  <a:pt x="892" y="760"/>
                </a:lnTo>
                <a:lnTo>
                  <a:pt x="779" y="875"/>
                </a:lnTo>
                <a:lnTo>
                  <a:pt x="647" y="1006"/>
                </a:lnTo>
                <a:lnTo>
                  <a:pt x="516" y="1138"/>
                </a:lnTo>
                <a:lnTo>
                  <a:pt x="401" y="1253"/>
                </a:lnTo>
                <a:lnTo>
                  <a:pt x="318" y="1336"/>
                </a:lnTo>
                <a:lnTo>
                  <a:pt x="286" y="1368"/>
                </a:lnTo>
                <a:lnTo>
                  <a:pt x="274" y="1380"/>
                </a:lnTo>
                <a:lnTo>
                  <a:pt x="257" y="1395"/>
                </a:lnTo>
                <a:lnTo>
                  <a:pt x="240" y="1413"/>
                </a:lnTo>
                <a:lnTo>
                  <a:pt x="226" y="1424"/>
                </a:lnTo>
                <a:lnTo>
                  <a:pt x="205" y="1439"/>
                </a:lnTo>
                <a:lnTo>
                  <a:pt x="186" y="1453"/>
                </a:lnTo>
                <a:lnTo>
                  <a:pt x="174" y="1459"/>
                </a:lnTo>
                <a:lnTo>
                  <a:pt x="161" y="1462"/>
                </a:lnTo>
                <a:lnTo>
                  <a:pt x="149" y="1464"/>
                </a:lnTo>
                <a:lnTo>
                  <a:pt x="134" y="1466"/>
                </a:lnTo>
                <a:lnTo>
                  <a:pt x="130" y="1466"/>
                </a:lnTo>
                <a:lnTo>
                  <a:pt x="126" y="1466"/>
                </a:lnTo>
                <a:close/>
                <a:moveTo>
                  <a:pt x="1524" y="1468"/>
                </a:moveTo>
                <a:lnTo>
                  <a:pt x="1524" y="708"/>
                </a:lnTo>
                <a:lnTo>
                  <a:pt x="954" y="1282"/>
                </a:lnTo>
                <a:lnTo>
                  <a:pt x="1347" y="1282"/>
                </a:lnTo>
                <a:lnTo>
                  <a:pt x="1242" y="1468"/>
                </a:lnTo>
                <a:lnTo>
                  <a:pt x="804" y="1468"/>
                </a:lnTo>
                <a:lnTo>
                  <a:pt x="777" y="1468"/>
                </a:lnTo>
                <a:lnTo>
                  <a:pt x="758" y="1464"/>
                </a:lnTo>
                <a:lnTo>
                  <a:pt x="737" y="1459"/>
                </a:lnTo>
                <a:lnTo>
                  <a:pt x="718" y="1449"/>
                </a:lnTo>
                <a:lnTo>
                  <a:pt x="700" y="1436"/>
                </a:lnTo>
                <a:lnTo>
                  <a:pt x="687" y="1420"/>
                </a:lnTo>
                <a:lnTo>
                  <a:pt x="673" y="1403"/>
                </a:lnTo>
                <a:lnTo>
                  <a:pt x="666" y="1384"/>
                </a:lnTo>
                <a:lnTo>
                  <a:pt x="660" y="1365"/>
                </a:lnTo>
                <a:lnTo>
                  <a:pt x="658" y="1342"/>
                </a:lnTo>
                <a:lnTo>
                  <a:pt x="658" y="1324"/>
                </a:lnTo>
                <a:lnTo>
                  <a:pt x="662" y="1307"/>
                </a:lnTo>
                <a:lnTo>
                  <a:pt x="666" y="1294"/>
                </a:lnTo>
                <a:lnTo>
                  <a:pt x="673" y="1278"/>
                </a:lnTo>
                <a:lnTo>
                  <a:pt x="681" y="1265"/>
                </a:lnTo>
                <a:lnTo>
                  <a:pt x="691" y="1253"/>
                </a:lnTo>
                <a:lnTo>
                  <a:pt x="700" y="1240"/>
                </a:lnTo>
                <a:lnTo>
                  <a:pt x="714" y="1226"/>
                </a:lnTo>
                <a:lnTo>
                  <a:pt x="737" y="1201"/>
                </a:lnTo>
                <a:lnTo>
                  <a:pt x="737" y="1201"/>
                </a:lnTo>
                <a:lnTo>
                  <a:pt x="739" y="1199"/>
                </a:lnTo>
                <a:lnTo>
                  <a:pt x="739" y="1199"/>
                </a:lnTo>
                <a:lnTo>
                  <a:pt x="769" y="1169"/>
                </a:lnTo>
                <a:lnTo>
                  <a:pt x="850" y="1088"/>
                </a:lnTo>
                <a:lnTo>
                  <a:pt x="963" y="975"/>
                </a:lnTo>
                <a:lnTo>
                  <a:pt x="1096" y="842"/>
                </a:lnTo>
                <a:lnTo>
                  <a:pt x="1226" y="712"/>
                </a:lnTo>
                <a:lnTo>
                  <a:pt x="1342" y="597"/>
                </a:lnTo>
                <a:lnTo>
                  <a:pt x="1424" y="514"/>
                </a:lnTo>
                <a:lnTo>
                  <a:pt x="1459" y="480"/>
                </a:lnTo>
                <a:lnTo>
                  <a:pt x="1470" y="468"/>
                </a:lnTo>
                <a:lnTo>
                  <a:pt x="1486" y="453"/>
                </a:lnTo>
                <a:lnTo>
                  <a:pt x="1505" y="435"/>
                </a:lnTo>
                <a:lnTo>
                  <a:pt x="1518" y="424"/>
                </a:lnTo>
                <a:lnTo>
                  <a:pt x="1537" y="409"/>
                </a:lnTo>
                <a:lnTo>
                  <a:pt x="1558" y="395"/>
                </a:lnTo>
                <a:lnTo>
                  <a:pt x="1570" y="389"/>
                </a:lnTo>
                <a:lnTo>
                  <a:pt x="1581" y="385"/>
                </a:lnTo>
                <a:lnTo>
                  <a:pt x="1595" y="384"/>
                </a:lnTo>
                <a:lnTo>
                  <a:pt x="1610" y="382"/>
                </a:lnTo>
                <a:lnTo>
                  <a:pt x="1614" y="382"/>
                </a:lnTo>
                <a:lnTo>
                  <a:pt x="1618" y="382"/>
                </a:lnTo>
                <a:lnTo>
                  <a:pt x="1629" y="382"/>
                </a:lnTo>
                <a:lnTo>
                  <a:pt x="1641" y="384"/>
                </a:lnTo>
                <a:lnTo>
                  <a:pt x="1653" y="387"/>
                </a:lnTo>
                <a:lnTo>
                  <a:pt x="1664" y="391"/>
                </a:lnTo>
                <a:lnTo>
                  <a:pt x="1674" y="395"/>
                </a:lnTo>
                <a:lnTo>
                  <a:pt x="1683" y="401"/>
                </a:lnTo>
                <a:lnTo>
                  <a:pt x="1693" y="407"/>
                </a:lnTo>
                <a:lnTo>
                  <a:pt x="1702" y="414"/>
                </a:lnTo>
                <a:lnTo>
                  <a:pt x="1716" y="430"/>
                </a:lnTo>
                <a:lnTo>
                  <a:pt x="1727" y="447"/>
                </a:lnTo>
                <a:lnTo>
                  <a:pt x="1737" y="466"/>
                </a:lnTo>
                <a:lnTo>
                  <a:pt x="1741" y="483"/>
                </a:lnTo>
                <a:lnTo>
                  <a:pt x="1743" y="497"/>
                </a:lnTo>
                <a:lnTo>
                  <a:pt x="1745" y="510"/>
                </a:lnTo>
                <a:lnTo>
                  <a:pt x="1745" y="528"/>
                </a:lnTo>
                <a:lnTo>
                  <a:pt x="1745" y="547"/>
                </a:lnTo>
                <a:lnTo>
                  <a:pt x="1745" y="1468"/>
                </a:lnTo>
                <a:lnTo>
                  <a:pt x="1524" y="1468"/>
                </a:lnTo>
                <a:close/>
                <a:moveTo>
                  <a:pt x="1948" y="1468"/>
                </a:moveTo>
                <a:lnTo>
                  <a:pt x="1946" y="0"/>
                </a:lnTo>
                <a:lnTo>
                  <a:pt x="2180" y="119"/>
                </a:lnTo>
                <a:lnTo>
                  <a:pt x="2180" y="1468"/>
                </a:lnTo>
                <a:lnTo>
                  <a:pt x="1948" y="1468"/>
                </a:lnTo>
                <a:close/>
                <a:moveTo>
                  <a:pt x="2912" y="579"/>
                </a:moveTo>
                <a:lnTo>
                  <a:pt x="2877" y="581"/>
                </a:lnTo>
                <a:lnTo>
                  <a:pt x="2843" y="587"/>
                </a:lnTo>
                <a:lnTo>
                  <a:pt x="2810" y="595"/>
                </a:lnTo>
                <a:lnTo>
                  <a:pt x="2779" y="606"/>
                </a:lnTo>
                <a:lnTo>
                  <a:pt x="2751" y="622"/>
                </a:lnTo>
                <a:lnTo>
                  <a:pt x="2722" y="639"/>
                </a:lnTo>
                <a:lnTo>
                  <a:pt x="2697" y="658"/>
                </a:lnTo>
                <a:lnTo>
                  <a:pt x="2672" y="679"/>
                </a:lnTo>
                <a:lnTo>
                  <a:pt x="2651" y="704"/>
                </a:lnTo>
                <a:lnTo>
                  <a:pt x="2632" y="731"/>
                </a:lnTo>
                <a:lnTo>
                  <a:pt x="2614" y="760"/>
                </a:lnTo>
                <a:lnTo>
                  <a:pt x="2601" y="789"/>
                </a:lnTo>
                <a:lnTo>
                  <a:pt x="2589" y="821"/>
                </a:lnTo>
                <a:lnTo>
                  <a:pt x="2582" y="854"/>
                </a:lnTo>
                <a:lnTo>
                  <a:pt x="2576" y="888"/>
                </a:lnTo>
                <a:lnTo>
                  <a:pt x="2574" y="925"/>
                </a:lnTo>
                <a:lnTo>
                  <a:pt x="2576" y="961"/>
                </a:lnTo>
                <a:lnTo>
                  <a:pt x="2582" y="996"/>
                </a:lnTo>
                <a:lnTo>
                  <a:pt x="2589" y="1029"/>
                </a:lnTo>
                <a:lnTo>
                  <a:pt x="2601" y="1059"/>
                </a:lnTo>
                <a:lnTo>
                  <a:pt x="2614" y="1090"/>
                </a:lnTo>
                <a:lnTo>
                  <a:pt x="2632" y="1119"/>
                </a:lnTo>
                <a:lnTo>
                  <a:pt x="2651" y="1146"/>
                </a:lnTo>
                <a:lnTo>
                  <a:pt x="2672" y="1169"/>
                </a:lnTo>
                <a:lnTo>
                  <a:pt x="2697" y="1192"/>
                </a:lnTo>
                <a:lnTo>
                  <a:pt x="2722" y="1211"/>
                </a:lnTo>
                <a:lnTo>
                  <a:pt x="2751" y="1228"/>
                </a:lnTo>
                <a:lnTo>
                  <a:pt x="2779" y="1244"/>
                </a:lnTo>
                <a:lnTo>
                  <a:pt x="2810" y="1255"/>
                </a:lnTo>
                <a:lnTo>
                  <a:pt x="2843" y="1263"/>
                </a:lnTo>
                <a:lnTo>
                  <a:pt x="2877" y="1269"/>
                </a:lnTo>
                <a:lnTo>
                  <a:pt x="2912" y="1269"/>
                </a:lnTo>
                <a:lnTo>
                  <a:pt x="2946" y="1269"/>
                </a:lnTo>
                <a:lnTo>
                  <a:pt x="2981" y="1263"/>
                </a:lnTo>
                <a:lnTo>
                  <a:pt x="3014" y="1255"/>
                </a:lnTo>
                <a:lnTo>
                  <a:pt x="3044" y="1244"/>
                </a:lnTo>
                <a:lnTo>
                  <a:pt x="3073" y="1228"/>
                </a:lnTo>
                <a:lnTo>
                  <a:pt x="3102" y="1211"/>
                </a:lnTo>
                <a:lnTo>
                  <a:pt x="3127" y="1192"/>
                </a:lnTo>
                <a:lnTo>
                  <a:pt x="3152" y="1169"/>
                </a:lnTo>
                <a:lnTo>
                  <a:pt x="3173" y="1146"/>
                </a:lnTo>
                <a:lnTo>
                  <a:pt x="3192" y="1119"/>
                </a:lnTo>
                <a:lnTo>
                  <a:pt x="3209" y="1090"/>
                </a:lnTo>
                <a:lnTo>
                  <a:pt x="3223" y="1059"/>
                </a:lnTo>
                <a:lnTo>
                  <a:pt x="3234" y="1029"/>
                </a:lnTo>
                <a:lnTo>
                  <a:pt x="3242" y="996"/>
                </a:lnTo>
                <a:lnTo>
                  <a:pt x="3248" y="961"/>
                </a:lnTo>
                <a:lnTo>
                  <a:pt x="3248" y="925"/>
                </a:lnTo>
                <a:lnTo>
                  <a:pt x="3248" y="888"/>
                </a:lnTo>
                <a:lnTo>
                  <a:pt x="3242" y="854"/>
                </a:lnTo>
                <a:lnTo>
                  <a:pt x="3234" y="821"/>
                </a:lnTo>
                <a:lnTo>
                  <a:pt x="3223" y="789"/>
                </a:lnTo>
                <a:lnTo>
                  <a:pt x="3209" y="760"/>
                </a:lnTo>
                <a:lnTo>
                  <a:pt x="3192" y="731"/>
                </a:lnTo>
                <a:lnTo>
                  <a:pt x="3173" y="704"/>
                </a:lnTo>
                <a:lnTo>
                  <a:pt x="3152" y="679"/>
                </a:lnTo>
                <a:lnTo>
                  <a:pt x="3127" y="658"/>
                </a:lnTo>
                <a:lnTo>
                  <a:pt x="3102" y="639"/>
                </a:lnTo>
                <a:lnTo>
                  <a:pt x="3073" y="622"/>
                </a:lnTo>
                <a:lnTo>
                  <a:pt x="3044" y="606"/>
                </a:lnTo>
                <a:lnTo>
                  <a:pt x="3014" y="595"/>
                </a:lnTo>
                <a:lnTo>
                  <a:pt x="2981" y="587"/>
                </a:lnTo>
                <a:lnTo>
                  <a:pt x="2946" y="581"/>
                </a:lnTo>
                <a:lnTo>
                  <a:pt x="2912" y="579"/>
                </a:lnTo>
                <a:close/>
                <a:moveTo>
                  <a:pt x="2912" y="1489"/>
                </a:moveTo>
                <a:lnTo>
                  <a:pt x="2883" y="1487"/>
                </a:lnTo>
                <a:lnTo>
                  <a:pt x="2854" y="1485"/>
                </a:lnTo>
                <a:lnTo>
                  <a:pt x="2826" y="1482"/>
                </a:lnTo>
                <a:lnTo>
                  <a:pt x="2799" y="1478"/>
                </a:lnTo>
                <a:lnTo>
                  <a:pt x="2772" y="1470"/>
                </a:lnTo>
                <a:lnTo>
                  <a:pt x="2745" y="1462"/>
                </a:lnTo>
                <a:lnTo>
                  <a:pt x="2718" y="1455"/>
                </a:lnTo>
                <a:lnTo>
                  <a:pt x="2693" y="1443"/>
                </a:lnTo>
                <a:lnTo>
                  <a:pt x="2668" y="1434"/>
                </a:lnTo>
                <a:lnTo>
                  <a:pt x="2643" y="1420"/>
                </a:lnTo>
                <a:lnTo>
                  <a:pt x="2620" y="1407"/>
                </a:lnTo>
                <a:lnTo>
                  <a:pt x="2597" y="1391"/>
                </a:lnTo>
                <a:lnTo>
                  <a:pt x="2574" y="1376"/>
                </a:lnTo>
                <a:lnTo>
                  <a:pt x="2553" y="1359"/>
                </a:lnTo>
                <a:lnTo>
                  <a:pt x="2534" y="1342"/>
                </a:lnTo>
                <a:lnTo>
                  <a:pt x="2515" y="1322"/>
                </a:lnTo>
                <a:lnTo>
                  <a:pt x="2495" y="1303"/>
                </a:lnTo>
                <a:lnTo>
                  <a:pt x="2478" y="1284"/>
                </a:lnTo>
                <a:lnTo>
                  <a:pt x="2461" y="1263"/>
                </a:lnTo>
                <a:lnTo>
                  <a:pt x="2445" y="1240"/>
                </a:lnTo>
                <a:lnTo>
                  <a:pt x="2430" y="1217"/>
                </a:lnTo>
                <a:lnTo>
                  <a:pt x="2417" y="1194"/>
                </a:lnTo>
                <a:lnTo>
                  <a:pt x="2403" y="1169"/>
                </a:lnTo>
                <a:lnTo>
                  <a:pt x="2394" y="1144"/>
                </a:lnTo>
                <a:lnTo>
                  <a:pt x="2382" y="1119"/>
                </a:lnTo>
                <a:lnTo>
                  <a:pt x="2374" y="1092"/>
                </a:lnTo>
                <a:lnTo>
                  <a:pt x="2367" y="1065"/>
                </a:lnTo>
                <a:lnTo>
                  <a:pt x="2359" y="1038"/>
                </a:lnTo>
                <a:lnTo>
                  <a:pt x="2355" y="1011"/>
                </a:lnTo>
                <a:lnTo>
                  <a:pt x="2351" y="983"/>
                </a:lnTo>
                <a:lnTo>
                  <a:pt x="2349" y="954"/>
                </a:lnTo>
                <a:lnTo>
                  <a:pt x="2349" y="925"/>
                </a:lnTo>
                <a:lnTo>
                  <a:pt x="2349" y="896"/>
                </a:lnTo>
                <a:lnTo>
                  <a:pt x="2351" y="867"/>
                </a:lnTo>
                <a:lnTo>
                  <a:pt x="2355" y="839"/>
                </a:lnTo>
                <a:lnTo>
                  <a:pt x="2359" y="812"/>
                </a:lnTo>
                <a:lnTo>
                  <a:pt x="2367" y="785"/>
                </a:lnTo>
                <a:lnTo>
                  <a:pt x="2374" y="758"/>
                </a:lnTo>
                <a:lnTo>
                  <a:pt x="2382" y="731"/>
                </a:lnTo>
                <a:lnTo>
                  <a:pt x="2394" y="706"/>
                </a:lnTo>
                <a:lnTo>
                  <a:pt x="2403" y="681"/>
                </a:lnTo>
                <a:lnTo>
                  <a:pt x="2417" y="656"/>
                </a:lnTo>
                <a:lnTo>
                  <a:pt x="2430" y="633"/>
                </a:lnTo>
                <a:lnTo>
                  <a:pt x="2445" y="610"/>
                </a:lnTo>
                <a:lnTo>
                  <a:pt x="2461" y="587"/>
                </a:lnTo>
                <a:lnTo>
                  <a:pt x="2478" y="566"/>
                </a:lnTo>
                <a:lnTo>
                  <a:pt x="2495" y="547"/>
                </a:lnTo>
                <a:lnTo>
                  <a:pt x="2515" y="526"/>
                </a:lnTo>
                <a:lnTo>
                  <a:pt x="2534" y="508"/>
                </a:lnTo>
                <a:lnTo>
                  <a:pt x="2553" y="491"/>
                </a:lnTo>
                <a:lnTo>
                  <a:pt x="2574" y="474"/>
                </a:lnTo>
                <a:lnTo>
                  <a:pt x="2597" y="458"/>
                </a:lnTo>
                <a:lnTo>
                  <a:pt x="2620" y="443"/>
                </a:lnTo>
                <a:lnTo>
                  <a:pt x="2643" y="430"/>
                </a:lnTo>
                <a:lnTo>
                  <a:pt x="2668" y="416"/>
                </a:lnTo>
                <a:lnTo>
                  <a:pt x="2693" y="405"/>
                </a:lnTo>
                <a:lnTo>
                  <a:pt x="2718" y="395"/>
                </a:lnTo>
                <a:lnTo>
                  <a:pt x="2745" y="387"/>
                </a:lnTo>
                <a:lnTo>
                  <a:pt x="2772" y="380"/>
                </a:lnTo>
                <a:lnTo>
                  <a:pt x="2799" y="372"/>
                </a:lnTo>
                <a:lnTo>
                  <a:pt x="2826" y="368"/>
                </a:lnTo>
                <a:lnTo>
                  <a:pt x="2854" y="364"/>
                </a:lnTo>
                <a:lnTo>
                  <a:pt x="2883" y="362"/>
                </a:lnTo>
                <a:lnTo>
                  <a:pt x="2912" y="361"/>
                </a:lnTo>
                <a:lnTo>
                  <a:pt x="2941" y="362"/>
                </a:lnTo>
                <a:lnTo>
                  <a:pt x="2969" y="364"/>
                </a:lnTo>
                <a:lnTo>
                  <a:pt x="2998" y="368"/>
                </a:lnTo>
                <a:lnTo>
                  <a:pt x="3025" y="372"/>
                </a:lnTo>
                <a:lnTo>
                  <a:pt x="3052" y="380"/>
                </a:lnTo>
                <a:lnTo>
                  <a:pt x="3079" y="387"/>
                </a:lnTo>
                <a:lnTo>
                  <a:pt x="3106" y="395"/>
                </a:lnTo>
                <a:lnTo>
                  <a:pt x="3131" y="405"/>
                </a:lnTo>
                <a:lnTo>
                  <a:pt x="3156" y="416"/>
                </a:lnTo>
                <a:lnTo>
                  <a:pt x="3181" y="430"/>
                </a:lnTo>
                <a:lnTo>
                  <a:pt x="3204" y="443"/>
                </a:lnTo>
                <a:lnTo>
                  <a:pt x="3227" y="458"/>
                </a:lnTo>
                <a:lnTo>
                  <a:pt x="3248" y="474"/>
                </a:lnTo>
                <a:lnTo>
                  <a:pt x="3269" y="491"/>
                </a:lnTo>
                <a:lnTo>
                  <a:pt x="3290" y="508"/>
                </a:lnTo>
                <a:lnTo>
                  <a:pt x="3309" y="526"/>
                </a:lnTo>
                <a:lnTo>
                  <a:pt x="3328" y="547"/>
                </a:lnTo>
                <a:lnTo>
                  <a:pt x="3346" y="566"/>
                </a:lnTo>
                <a:lnTo>
                  <a:pt x="3363" y="587"/>
                </a:lnTo>
                <a:lnTo>
                  <a:pt x="3378" y="610"/>
                </a:lnTo>
                <a:lnTo>
                  <a:pt x="3394" y="633"/>
                </a:lnTo>
                <a:lnTo>
                  <a:pt x="3407" y="656"/>
                </a:lnTo>
                <a:lnTo>
                  <a:pt x="3419" y="681"/>
                </a:lnTo>
                <a:lnTo>
                  <a:pt x="3430" y="706"/>
                </a:lnTo>
                <a:lnTo>
                  <a:pt x="3442" y="731"/>
                </a:lnTo>
                <a:lnTo>
                  <a:pt x="3449" y="758"/>
                </a:lnTo>
                <a:lnTo>
                  <a:pt x="3457" y="785"/>
                </a:lnTo>
                <a:lnTo>
                  <a:pt x="3463" y="812"/>
                </a:lnTo>
                <a:lnTo>
                  <a:pt x="3469" y="839"/>
                </a:lnTo>
                <a:lnTo>
                  <a:pt x="3472" y="867"/>
                </a:lnTo>
                <a:lnTo>
                  <a:pt x="3474" y="896"/>
                </a:lnTo>
                <a:lnTo>
                  <a:pt x="3474" y="925"/>
                </a:lnTo>
                <a:lnTo>
                  <a:pt x="3474" y="954"/>
                </a:lnTo>
                <a:lnTo>
                  <a:pt x="3472" y="983"/>
                </a:lnTo>
                <a:lnTo>
                  <a:pt x="3469" y="1011"/>
                </a:lnTo>
                <a:lnTo>
                  <a:pt x="3463" y="1038"/>
                </a:lnTo>
                <a:lnTo>
                  <a:pt x="3457" y="1065"/>
                </a:lnTo>
                <a:lnTo>
                  <a:pt x="3449" y="1092"/>
                </a:lnTo>
                <a:lnTo>
                  <a:pt x="3442" y="1119"/>
                </a:lnTo>
                <a:lnTo>
                  <a:pt x="3430" y="1144"/>
                </a:lnTo>
                <a:lnTo>
                  <a:pt x="3419" y="1169"/>
                </a:lnTo>
                <a:lnTo>
                  <a:pt x="3407" y="1194"/>
                </a:lnTo>
                <a:lnTo>
                  <a:pt x="3394" y="1217"/>
                </a:lnTo>
                <a:lnTo>
                  <a:pt x="3378" y="1240"/>
                </a:lnTo>
                <a:lnTo>
                  <a:pt x="3363" y="1263"/>
                </a:lnTo>
                <a:lnTo>
                  <a:pt x="3346" y="1284"/>
                </a:lnTo>
                <a:lnTo>
                  <a:pt x="3328" y="1303"/>
                </a:lnTo>
                <a:lnTo>
                  <a:pt x="3309" y="1322"/>
                </a:lnTo>
                <a:lnTo>
                  <a:pt x="3290" y="1342"/>
                </a:lnTo>
                <a:lnTo>
                  <a:pt x="3269" y="1359"/>
                </a:lnTo>
                <a:lnTo>
                  <a:pt x="3248" y="1376"/>
                </a:lnTo>
                <a:lnTo>
                  <a:pt x="3227" y="1391"/>
                </a:lnTo>
                <a:lnTo>
                  <a:pt x="3204" y="1407"/>
                </a:lnTo>
                <a:lnTo>
                  <a:pt x="3181" y="1420"/>
                </a:lnTo>
                <a:lnTo>
                  <a:pt x="3156" y="1434"/>
                </a:lnTo>
                <a:lnTo>
                  <a:pt x="3131" y="1443"/>
                </a:lnTo>
                <a:lnTo>
                  <a:pt x="3106" y="1455"/>
                </a:lnTo>
                <a:lnTo>
                  <a:pt x="3079" y="1462"/>
                </a:lnTo>
                <a:lnTo>
                  <a:pt x="3052" y="1470"/>
                </a:lnTo>
                <a:lnTo>
                  <a:pt x="3025" y="1478"/>
                </a:lnTo>
                <a:lnTo>
                  <a:pt x="2998" y="1482"/>
                </a:lnTo>
                <a:lnTo>
                  <a:pt x="2969" y="1485"/>
                </a:lnTo>
                <a:lnTo>
                  <a:pt x="2941" y="1487"/>
                </a:lnTo>
                <a:lnTo>
                  <a:pt x="2912" y="14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251520" y="260648"/>
            <a:ext cx="8652994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251520" y="3767269"/>
            <a:ext cx="8652994" cy="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3083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30832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11560" y="6356350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82057" y="6356350"/>
            <a:ext cx="4790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7504" y="6356350"/>
            <a:ext cx="467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236361-CC42-41B8-827B-7F8A8A1D8E3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21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49" r:id="rId4"/>
    <p:sldLayoutId id="2147483675" r:id="rId5"/>
    <p:sldLayoutId id="2147483702" r:id="rId6"/>
    <p:sldLayoutId id="2147483703" r:id="rId7"/>
    <p:sldLayoutId id="2147483705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vary.fi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vary.fi/jaseneksi-liittyminen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vary.fi/Ar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vary.fi/" TargetMode="External"/><Relationship Id="rId2" Type="http://schemas.openxmlformats.org/officeDocument/2006/relationships/hyperlink" Target="mailto:jouni.parkkonen@kovary.fi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240360"/>
          </a:xfrm>
        </p:spPr>
        <p:txBody>
          <a:bodyPr>
            <a:normAutofit/>
          </a:bodyPr>
          <a:lstStyle/>
          <a:p>
            <a:r>
              <a:rPr lang="fi-FI"/>
              <a:t>Kohtuuhintaisten vuokra- ja asumisoikeustalojen omistajat – KOVA ry:n yleisesittely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515595D-6594-4A20-9680-037300035FAC}"/>
              </a:ext>
            </a:extLst>
          </p:cNvPr>
          <p:cNvSpPr txBox="1"/>
          <p:nvPr/>
        </p:nvSpPr>
        <p:spPr>
          <a:xfrm>
            <a:off x="1187624" y="4699010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>
              <a:solidFill>
                <a:srgbClr val="FFFFFF"/>
              </a:solidFill>
              <a:ea typeface="+mj-ea"/>
              <a:cs typeface="+mj-cs"/>
            </a:endParaRPr>
          </a:p>
          <a:p>
            <a:pPr algn="ctr"/>
            <a:endParaRPr lang="fi-FI">
              <a:solidFill>
                <a:srgbClr val="FFFFFF"/>
              </a:solidFill>
              <a:ea typeface="+mj-ea"/>
              <a:cs typeface="+mj-cs"/>
            </a:endParaRPr>
          </a:p>
          <a:p>
            <a:pPr algn="ctr"/>
            <a:endParaRPr lang="fi-FI">
              <a:solidFill>
                <a:srgbClr val="FFFFFF"/>
              </a:solidFill>
              <a:ea typeface="+mj-ea"/>
              <a:cs typeface="+mj-cs"/>
            </a:endParaRPr>
          </a:p>
          <a:p>
            <a:pPr algn="ctr"/>
            <a:r>
              <a:rPr lang="fi-FI">
                <a:solidFill>
                  <a:srgbClr val="FFFFFF"/>
                </a:solidFill>
                <a:ea typeface="+mj-ea"/>
                <a:cs typeface="+mj-cs"/>
              </a:rPr>
              <a:t>Jouni Parkkonen</a:t>
            </a:r>
          </a:p>
          <a:p>
            <a:pPr algn="ctr"/>
            <a:r>
              <a:rPr lang="fi-FI">
                <a:solidFill>
                  <a:srgbClr val="FFFFFF"/>
                </a:solidFill>
                <a:ea typeface="+mj-ea"/>
                <a:cs typeface="+mj-cs"/>
              </a:rPr>
              <a:t>Toimitusjohtaja</a:t>
            </a:r>
          </a:p>
          <a:p>
            <a:pPr algn="ctr"/>
            <a:r>
              <a:rPr lang="fi-FI">
                <a:solidFill>
                  <a:srgbClr val="FFFFFF"/>
                </a:solidFill>
                <a:ea typeface="+mj-ea"/>
                <a:cs typeface="+mj-cs"/>
              </a:rPr>
              <a:t>KOVA</a:t>
            </a:r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CE0E7-A4E4-441F-8026-A5D4263D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KOVAn jäsenet (8/2025 tilanne)...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3C522A3-8EA0-484C-B88D-066809ED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4485184" cy="5544616"/>
          </a:xfrm>
        </p:spPr>
        <p:txBody>
          <a:bodyPr>
            <a:noAutofit/>
          </a:bodyPr>
          <a:lstStyle/>
          <a:p>
            <a:r>
              <a:rPr lang="fi-FI" sz="1400" b="1" dirty="0"/>
              <a:t>YHTIÖ			   ASUNTOMÄÄRÄ 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accent6"/>
                </a:solidFill>
              </a:rPr>
              <a:t>Mikalo</a:t>
            </a:r>
            <a:r>
              <a:rPr lang="fi-FI" sz="1600" dirty="0">
                <a:solidFill>
                  <a:schemeClr val="accent6"/>
                </a:solidFill>
              </a:rPr>
              <a:t> Oy (Mikkeli)		3 700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Mikkelin Asumisoikeus Oy		243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Muuramen Vuokra-asunnot Oy	442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Mäntsälän vuokra-asunnot Oy	402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Naantalin Vuokratalot Oy		1 053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NAL Asunnot Oy		2 277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Niiralan Kulma Oy (Kuopio)	6 733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Nokian Vuokrakodit Oy		1 052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Nurmijärven Kodit Oy		1 755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Orimattilan Asunnot Oy		709</a:t>
            </a: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Oulaisten Amiraali Oy		275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Pieksämäen Haka Oy		1 047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Pirkanmaan Avo-Asunnot Oy	1 405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Pirkan Opiskelija-asunnot Oy	2 492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Porin YH-Asunnot Oy		1 676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Porvoon A-asunnot Oy		1 835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4DC51A0-1DB4-41C9-A97F-AED14E63FC2E}"/>
              </a:ext>
            </a:extLst>
          </p:cNvPr>
          <p:cNvSpPr txBox="1">
            <a:spLocks/>
          </p:cNvSpPr>
          <p:nvPr/>
        </p:nvSpPr>
        <p:spPr>
          <a:xfrm>
            <a:off x="4572000" y="1196752"/>
            <a:ext cx="4485184" cy="5251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YHTIÖ			   ASUNTOMÄÄRÄ</a:t>
            </a:r>
          </a:p>
          <a:p>
            <a:r>
              <a:rPr lang="fi-FI" sz="1400" b="1" dirty="0"/>
              <a:t>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Pudasjärven Vuokratalot Oy	425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Pälkäneen Asuntotuotanto Oy	201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Raahen Seudun Asuntosäätiö </a:t>
            </a:r>
            <a:r>
              <a:rPr lang="fi-FI" sz="1600" dirty="0" err="1"/>
              <a:t>sr</a:t>
            </a:r>
            <a:r>
              <a:rPr lang="fi-FI" sz="1600" dirty="0"/>
              <a:t>	935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Raision Vuokra-asunnot Oy	880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Rauman Asunnot Oy		970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Riihimäen Kotikulma Oy		1 200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Salon Vuokratalot Oy		1 553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Sastamalan Vuokratalot Oy	467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Savonlinnan Vuokratalot Oy	2 016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Setlementtiasunnot Oy		1 955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Sevas</a:t>
            </a:r>
            <a:r>
              <a:rPr lang="fi-FI" sz="1600" dirty="0"/>
              <a:t> Kodit Oy (Seinäjoki)	3 224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Siilinjärven Asumisoikeus Oy	103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Siilinjärven Kotikulma Oy		583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Simon Vuokratalot Oy		103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Sivakka-yhtymä Oy (Oulu)		8 444</a:t>
            </a:r>
          </a:p>
        </p:txBody>
      </p:sp>
    </p:spTree>
    <p:extLst>
      <p:ext uri="{BB962C8B-B14F-4D97-AF65-F5344CB8AC3E}">
        <p14:creationId xmlns:p14="http://schemas.microsoft.com/office/powerpoint/2010/main" val="160319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CE0E7-A4E4-441F-8026-A5D4263D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KOVAn jäsenet (8/2025 tilanne)...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3C522A3-8EA0-484C-B88D-066809ED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4485184" cy="5544616"/>
          </a:xfrm>
        </p:spPr>
        <p:txBody>
          <a:bodyPr>
            <a:noAutofit/>
          </a:bodyPr>
          <a:lstStyle/>
          <a:p>
            <a:r>
              <a:rPr lang="fi-FI" sz="1400" b="1" dirty="0"/>
              <a:t>YHTIÖ			   ASUNTOMÄÄRÄ 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TA-Asumisoikeus Oy		16 766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Tampereen Kotilinnasäätiö </a:t>
            </a:r>
            <a:r>
              <a:rPr lang="fi-FI" sz="1600" dirty="0" err="1"/>
              <a:t>sr</a:t>
            </a:r>
            <a:r>
              <a:rPr lang="fi-FI" sz="1600" dirty="0"/>
              <a:t>	1 864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Tampereen Vanhuspalveluyhdistys ry 333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Tampereen Vuokra-asunnot Oy	2 497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Tampereen Vuokratalosäätiö </a:t>
            </a:r>
            <a:r>
              <a:rPr lang="fi-FI" sz="1600" dirty="0" err="1"/>
              <a:t>sr</a:t>
            </a:r>
            <a:r>
              <a:rPr lang="fi-FI" sz="1600" dirty="0"/>
              <a:t>	9 774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Tornion Vuokra-asunnot Oy	1 109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Tukena-säätiö </a:t>
            </a:r>
            <a:r>
              <a:rPr lang="fi-FI" sz="1600" dirty="0" err="1">
                <a:solidFill>
                  <a:schemeClr val="accent6"/>
                </a:solidFill>
              </a:rPr>
              <a:t>sr</a:t>
            </a:r>
            <a:r>
              <a:rPr lang="fi-FI" sz="1600" dirty="0">
                <a:solidFill>
                  <a:schemeClr val="accent6"/>
                </a:solidFill>
              </a:rPr>
              <a:t>		1 271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TVT Asunnot Oy (Turku)		12 223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Tyvene Oy			2 077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Vaasan Asumisoikeus Oy		244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Valkeakosken Asunnot Oy		845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Varsinais-Suomen Asumisoikeus Oy	2 974</a:t>
            </a:r>
            <a:endParaRPr lang="fi-FI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Varttuneiden asumisoikeusyhdistys Jaso</a:t>
            </a:r>
          </a:p>
          <a:p>
            <a:r>
              <a:rPr lang="fi-FI" sz="1600" dirty="0"/>
              <a:t>				390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4DC51A0-1DB4-41C9-A97F-AED14E63FC2E}"/>
              </a:ext>
            </a:extLst>
          </p:cNvPr>
          <p:cNvSpPr txBox="1">
            <a:spLocks/>
          </p:cNvSpPr>
          <p:nvPr/>
        </p:nvSpPr>
        <p:spPr>
          <a:xfrm>
            <a:off x="4572000" y="1196752"/>
            <a:ext cx="4485184" cy="5251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YHTIÖ			   ASUNTOMÄÄRÄ</a:t>
            </a:r>
          </a:p>
          <a:p>
            <a:r>
              <a:rPr lang="fi-FI" sz="1400" b="1" dirty="0"/>
              <a:t>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VAV-yhtymä Oy (Vantaa)		11 631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Vähänkyrön Vuokratalot Kiinteistö Oy 173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Wartalo</a:t>
            </a:r>
            <a:r>
              <a:rPr lang="fi-FI" sz="1600" dirty="0"/>
              <a:t> Kodit Oy (Varkaus)	1 232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Y-Säätiö </a:t>
            </a:r>
            <a:r>
              <a:rPr lang="fi-FI" sz="1600" dirty="0" err="1"/>
              <a:t>sr</a:t>
            </a:r>
            <a:r>
              <a:rPr lang="fi-FI" sz="1600" dirty="0"/>
              <a:t>			19 065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YH Kodit Oy			8 226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Ylivieskan Vuokra-asunnot Oy	592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Yrjö ja Hanna –säätiö </a:t>
            </a:r>
            <a:r>
              <a:rPr lang="fi-FI" sz="1600" dirty="0" err="1"/>
              <a:t>sr</a:t>
            </a:r>
            <a:r>
              <a:rPr lang="fi-FI" sz="1600" dirty="0"/>
              <a:t>		2 020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Ääneseudun</a:t>
            </a:r>
            <a:r>
              <a:rPr lang="fi-FI" sz="1600" dirty="0"/>
              <a:t> Asunnot Oy		1 089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8309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Hallinto 2025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Hallituksen kokoonpano vuonna 2025: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Jaakko Kammonen (Espoon Asunnot Oy), puheenjohtaja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Esa Kankainen (Asuntosäätiö </a:t>
            </a:r>
            <a:r>
              <a:rPr lang="fi-FI" sz="2100" dirty="0" err="1"/>
              <a:t>sr</a:t>
            </a:r>
            <a:r>
              <a:rPr lang="fi-FI" sz="2100" dirty="0"/>
              <a:t>), varapuheenjohtaja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Teppo Forss (TVT Asunnot Oy)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Kari Keränen (Niiralan Kulma Oy)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Marja Kokko (Tyvene Oy)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Jarmo Kuosa (KAS asunnot Oy)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Esa Mustonen (TA-Asumisoikeus Oy)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Teija Ojankoski (Y-Säätiö </a:t>
            </a:r>
            <a:r>
              <a:rPr lang="fi-FI" sz="2100" dirty="0" err="1"/>
              <a:t>sr</a:t>
            </a:r>
            <a:r>
              <a:rPr lang="fi-FI" sz="2100" dirty="0"/>
              <a:t>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Mirka Saarholma (VAV-yhtymä Oy)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Minna Sjöblom (Isonkyrön Asuntovuokraus Oy)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Tuukka Tuomala (Hämeenlinnan Asunnot Oy)</a:t>
            </a:r>
          </a:p>
        </p:txBody>
      </p:sp>
    </p:spTree>
    <p:extLst>
      <p:ext uri="{BB962C8B-B14F-4D97-AF65-F5344CB8AC3E}">
        <p14:creationId xmlns:p14="http://schemas.microsoft.com/office/powerpoint/2010/main" val="134015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4B60F1-9C28-4CFA-89BC-0C4A22CD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Henkilöstö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15FFB-5DBF-4652-8644-0E1BC7EC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5543"/>
            <a:ext cx="4248472" cy="2291449"/>
          </a:xfrm>
        </p:spPr>
        <p:txBody>
          <a:bodyPr>
            <a:normAutofit/>
          </a:bodyPr>
          <a:lstStyle/>
          <a:p>
            <a:r>
              <a:rPr lang="fi-FI"/>
              <a:t>Toimitusjohtaja Jouni Parkkonen</a:t>
            </a:r>
          </a:p>
          <a:p>
            <a:pPr lvl="1" indent="0">
              <a:buNone/>
            </a:pPr>
            <a:r>
              <a:rPr lang="fi-FI" sz="2000"/>
              <a:t>     Operatiivinen johtaminen</a:t>
            </a:r>
          </a:p>
          <a:p>
            <a:pPr lvl="1" indent="0">
              <a:buNone/>
            </a:pPr>
            <a:r>
              <a:rPr lang="fi-FI" sz="2000"/>
              <a:t>     Hallinto ja talous</a:t>
            </a:r>
          </a:p>
          <a:p>
            <a:pPr lvl="1" indent="0">
              <a:buNone/>
            </a:pPr>
            <a:r>
              <a:rPr lang="fi-FI" sz="2000"/>
              <a:t>     Kehittäminen</a:t>
            </a:r>
          </a:p>
          <a:p>
            <a:pPr lvl="1" indent="0">
              <a:buNone/>
            </a:pPr>
            <a:r>
              <a:rPr lang="fi-FI" sz="2000"/>
              <a:t>     Yhteiskuntasuhteet</a:t>
            </a:r>
          </a:p>
          <a:p>
            <a:pPr lvl="1" indent="0">
              <a:buNone/>
            </a:pPr>
            <a:r>
              <a:rPr lang="fi-FI" sz="2000"/>
              <a:t>	   Kansainvälinen toiminta</a:t>
            </a:r>
          </a:p>
          <a:p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F976F47-2FF5-459D-87E0-E44DB58B2C79}"/>
              </a:ext>
            </a:extLst>
          </p:cNvPr>
          <p:cNvSpPr txBox="1">
            <a:spLocks/>
          </p:cNvSpPr>
          <p:nvPr/>
        </p:nvSpPr>
        <p:spPr>
          <a:xfrm>
            <a:off x="4788023" y="1074257"/>
            <a:ext cx="4155777" cy="235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Tekninen johtaja Jani Pakarinen</a:t>
            </a:r>
          </a:p>
          <a:p>
            <a:pPr lvl="1" indent="0">
              <a:buNone/>
            </a:pPr>
            <a:r>
              <a:rPr lang="fi-FI" sz="2000"/>
              <a:t>     Uudis- ja</a:t>
            </a:r>
            <a:br>
              <a:rPr lang="fi-FI" sz="2000"/>
            </a:br>
            <a:r>
              <a:rPr lang="fi-FI" sz="2000"/>
              <a:t>     korjausrakennuttaminen</a:t>
            </a:r>
          </a:p>
          <a:p>
            <a:pPr lvl="1" indent="0">
              <a:buNone/>
            </a:pPr>
            <a:r>
              <a:rPr lang="fi-FI" sz="2000"/>
              <a:t>     Energiatehokkuusasiat</a:t>
            </a:r>
          </a:p>
          <a:p>
            <a:pPr lvl="1" indent="0">
              <a:buNone/>
            </a:pPr>
            <a:r>
              <a:rPr lang="fi-FI" sz="2000"/>
              <a:t>     Rakentamisen laatu</a:t>
            </a:r>
          </a:p>
          <a:p>
            <a:pPr lvl="1" indent="0">
              <a:buNone/>
            </a:pPr>
            <a:r>
              <a:rPr lang="fi-FI" sz="2000"/>
              <a:t>     Edunvalvonta</a:t>
            </a:r>
          </a:p>
        </p:txBody>
      </p:sp>
      <p:pic>
        <p:nvPicPr>
          <p:cNvPr id="6" name="Kuva 5" descr="Kuva, joka sisältää kohteen henkilö, ulko, rakennus, puku&#10;&#10;Kuvaus luotu automaattisesti">
            <a:extLst>
              <a:ext uri="{FF2B5EF4-FFF2-40B4-BE49-F238E27FC236}">
                <a16:creationId xmlns:a16="http://schemas.microsoft.com/office/drawing/2014/main" id="{EB6320D6-746C-D49D-10E6-F42F8C01C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2" y="1563802"/>
            <a:ext cx="1191657" cy="166832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85F8540E-E0F3-AF46-9781-439183B04CE0}"/>
              </a:ext>
            </a:extLst>
          </p:cNvPr>
          <p:cNvSpPr txBox="1">
            <a:spLocks/>
          </p:cNvSpPr>
          <p:nvPr/>
        </p:nvSpPr>
        <p:spPr>
          <a:xfrm>
            <a:off x="2627784" y="3501008"/>
            <a:ext cx="424847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Viestintäasiantuntija</a:t>
            </a:r>
            <a:br>
              <a:rPr lang="fi-FI"/>
            </a:br>
            <a:r>
              <a:rPr lang="fi-FI"/>
              <a:t>Katriina Lius</a:t>
            </a:r>
          </a:p>
          <a:p>
            <a:pPr lvl="1" indent="0">
              <a:buFont typeface="Arial" pitchFamily="34" charset="0"/>
              <a:buNone/>
            </a:pPr>
            <a:r>
              <a:rPr lang="fi-FI" sz="2000"/>
              <a:t>     Ulkoinen viestintä</a:t>
            </a:r>
          </a:p>
          <a:p>
            <a:pPr lvl="1" indent="0">
              <a:buFont typeface="Arial" pitchFamily="34" charset="0"/>
              <a:buNone/>
            </a:pPr>
            <a:r>
              <a:rPr lang="fi-FI" sz="2000"/>
              <a:t>     Sisäinen viestintä</a:t>
            </a:r>
          </a:p>
          <a:p>
            <a:pPr lvl="1" indent="0">
              <a:buFont typeface="Arial" pitchFamily="34" charset="0"/>
              <a:buNone/>
            </a:pPr>
            <a:r>
              <a:rPr lang="fi-FI" sz="2000"/>
              <a:t>     KOVAn koulutukset</a:t>
            </a:r>
          </a:p>
          <a:p>
            <a:pPr lvl="1" indent="0">
              <a:buFont typeface="Arial" pitchFamily="34" charset="0"/>
              <a:buNone/>
            </a:pPr>
            <a:r>
              <a:rPr lang="fi-FI" sz="2000"/>
              <a:t>     KOVAn tapahtumat</a:t>
            </a:r>
          </a:p>
        </p:txBody>
      </p:sp>
      <p:pic>
        <p:nvPicPr>
          <p:cNvPr id="9" name="Kuva 8" descr="Kuva, joka sisältää kohteen henkilö, ulko, maa, seisominen&#10;&#10;Kuvaus luotu automaattisesti">
            <a:extLst>
              <a:ext uri="{FF2B5EF4-FFF2-40B4-BE49-F238E27FC236}">
                <a16:creationId xmlns:a16="http://schemas.microsoft.com/office/drawing/2014/main" id="{0F36152A-B97A-C983-2C5B-641018646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8256" y="4352970"/>
            <a:ext cx="1191656" cy="1668318"/>
          </a:xfrm>
          <a:prstGeom prst="rect">
            <a:avLst/>
          </a:prstGeom>
        </p:spPr>
      </p:pic>
      <p:pic>
        <p:nvPicPr>
          <p:cNvPr id="5" name="Kuva 4" descr="Kuva, joka sisältää kohteen henkilö, Ihmisen kasvot, vaate, seinä&#10;&#10;Tekoälyn generoima sisältö voi olla virheellistä.">
            <a:extLst>
              <a:ext uri="{FF2B5EF4-FFF2-40B4-BE49-F238E27FC236}">
                <a16:creationId xmlns:a16="http://schemas.microsoft.com/office/drawing/2014/main" id="{F06EACDC-DCD8-D8D3-9089-57BD5BC9F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68" y="1561654"/>
            <a:ext cx="1196118" cy="159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0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4B60F1-9C28-4CFA-89BC-0C4A22CD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Henkilöstö...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15FFB-5DBF-4652-8644-0E1BC7EC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5543"/>
            <a:ext cx="4248472" cy="4983161"/>
          </a:xfrm>
        </p:spPr>
        <p:txBody>
          <a:bodyPr>
            <a:normAutofit/>
          </a:bodyPr>
          <a:lstStyle/>
          <a:p>
            <a:r>
              <a:rPr lang="fi-FI" dirty="0"/>
              <a:t>Pääekonomisti Eetu Kauria</a:t>
            </a:r>
          </a:p>
          <a:p>
            <a:pPr lvl="1" indent="0">
              <a:buNone/>
            </a:pPr>
            <a:r>
              <a:rPr lang="fi-FI" sz="2000" dirty="0"/>
              <a:t>     Tiedontuotanto</a:t>
            </a:r>
          </a:p>
          <a:p>
            <a:pPr lvl="1" indent="0">
              <a:buNone/>
            </a:pPr>
            <a:r>
              <a:rPr lang="fi-FI" sz="2000" dirty="0"/>
              <a:t>     Tutkimustoiminta</a:t>
            </a:r>
          </a:p>
          <a:p>
            <a:pPr lvl="1" indent="0">
              <a:buNone/>
            </a:pPr>
            <a:r>
              <a:rPr lang="fi-FI" sz="2000" dirty="0"/>
              <a:t>     Analyysit</a:t>
            </a:r>
          </a:p>
          <a:p>
            <a:pPr lvl="1" indent="0">
              <a:buNone/>
            </a:pPr>
            <a:r>
              <a:rPr lang="fi-FI" sz="2000" dirty="0"/>
              <a:t>     Edunvalvonta</a:t>
            </a:r>
          </a:p>
          <a:p>
            <a:endParaRPr lang="fi-FI" dirty="0"/>
          </a:p>
          <a:p>
            <a:endParaRPr lang="fi-FI" dirty="0"/>
          </a:p>
          <a:p>
            <a:pPr lvl="1" indent="0">
              <a:buNone/>
            </a:pPr>
            <a:r>
              <a:rPr lang="fi-FI" sz="2000" dirty="0"/>
              <a:t>     </a:t>
            </a:r>
          </a:p>
          <a:p>
            <a:pPr lvl="1" indent="0">
              <a:buNone/>
            </a:pPr>
            <a:r>
              <a:rPr lang="fi-FI" sz="2000" dirty="0"/>
              <a:t>     </a:t>
            </a:r>
          </a:p>
          <a:p>
            <a:pPr lvl="1" indent="0">
              <a:buNone/>
            </a:pPr>
            <a:r>
              <a:rPr lang="fi-FI" sz="2000" dirty="0"/>
              <a:t>     </a:t>
            </a:r>
          </a:p>
          <a:p>
            <a:pPr lvl="1" indent="0">
              <a:buNone/>
            </a:pPr>
            <a:r>
              <a:rPr lang="fi-FI" sz="2000" dirty="0"/>
              <a:t>     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F976F47-2FF5-459D-87E0-E44DB58B2C79}"/>
              </a:ext>
            </a:extLst>
          </p:cNvPr>
          <p:cNvSpPr txBox="1">
            <a:spLocks/>
          </p:cNvSpPr>
          <p:nvPr/>
        </p:nvSpPr>
        <p:spPr>
          <a:xfrm>
            <a:off x="4622800" y="1065543"/>
            <a:ext cx="4356546" cy="498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Lakiasiainpäällikkö Vilma Pihlaja</a:t>
            </a:r>
          </a:p>
          <a:p>
            <a:pPr lvl="1" indent="0">
              <a:buNone/>
            </a:pPr>
            <a:r>
              <a:rPr lang="fi-FI" sz="2000" dirty="0"/>
              <a:t>     Edunvalvonta</a:t>
            </a:r>
          </a:p>
          <a:p>
            <a:pPr lvl="1" indent="0">
              <a:buNone/>
            </a:pPr>
            <a:r>
              <a:rPr lang="fi-FI" sz="2000" dirty="0"/>
              <a:t>     Jäsenneuvonta</a:t>
            </a:r>
          </a:p>
          <a:p>
            <a:pPr lvl="1" indent="0">
              <a:buNone/>
            </a:pPr>
            <a:r>
              <a:rPr lang="fi-FI" sz="2000" dirty="0"/>
              <a:t>     Tietosuoja-asiat</a:t>
            </a:r>
          </a:p>
          <a:p>
            <a:endParaRPr lang="fi-FI" sz="24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 indent="0">
              <a:buNone/>
            </a:pPr>
            <a:r>
              <a:rPr lang="fi-FI" sz="2000" dirty="0"/>
              <a:t>     </a:t>
            </a:r>
          </a:p>
          <a:p>
            <a:pPr lvl="1" indent="0">
              <a:buNone/>
            </a:pPr>
            <a:r>
              <a:rPr lang="fi-FI" sz="2000" dirty="0"/>
              <a:t>     </a:t>
            </a:r>
          </a:p>
          <a:p>
            <a:pPr lvl="1" indent="0">
              <a:buNone/>
            </a:pPr>
            <a:r>
              <a:rPr lang="fi-FI" sz="2000" dirty="0"/>
              <a:t>     </a:t>
            </a:r>
          </a:p>
        </p:txBody>
      </p:sp>
      <p:pic>
        <p:nvPicPr>
          <p:cNvPr id="13" name="Kuva 12" descr="Kuva, joka sisältää kohteen henkilö, takki, nahka&#10;&#10;Kuvaus luotu automaattisesti">
            <a:extLst>
              <a:ext uri="{FF2B5EF4-FFF2-40B4-BE49-F238E27FC236}">
                <a16:creationId xmlns:a16="http://schemas.microsoft.com/office/drawing/2014/main" id="{31036A09-D382-D8B0-D49F-23411A64E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24" y="1556791"/>
            <a:ext cx="1191657" cy="1668320"/>
          </a:xfrm>
          <a:prstGeom prst="rect">
            <a:avLst/>
          </a:prstGeom>
        </p:spPr>
      </p:pic>
      <p:pic>
        <p:nvPicPr>
          <p:cNvPr id="8" name="Kuva 7" descr="Kuva, joka sisältää kohteen henkilö, seinä, Ihmisen kasvot, mies&#10;&#10;Kuvaus luotu automaattisesti">
            <a:extLst>
              <a:ext uri="{FF2B5EF4-FFF2-40B4-BE49-F238E27FC236}">
                <a16:creationId xmlns:a16="http://schemas.microsoft.com/office/drawing/2014/main" id="{E11940FA-3DCD-61F4-58F9-9186F1E2A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989" y="1765332"/>
            <a:ext cx="1668319" cy="12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18BC1-317A-4BFB-9536-4D616AF9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työryhmät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966491-6920-4733-8AAD-5A423090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340768"/>
            <a:ext cx="8229600" cy="53285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KOVAlla</a:t>
            </a:r>
            <a:r>
              <a:rPr lang="fi-FI" dirty="0"/>
              <a:t> on 13 työryhmää. Työryhmät ovat avoimia KOVAn jäsenyhtiöiden henkilökunnalle. Ryhmät kokoontuvat 3-8 kertaa vuodessa ja niiden työhön voi osallistua myös etäyhteyksillä. Ryhmät tukevat jäsenyhtiöissä tehtävää työtä, mutta myös KOVAn edunvalvontaa.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Asiakkuusryhmä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Pj. Anu Kärkkäinen (Jyväskylän Vuokra-asunnot)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Ryhmä käsittelee valtion tukeman asumisen asiakkuuksia sekä asiakkuuksien hallintaa ja niiden kehittämistä.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Asumisoikeusasioiden työryhmä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Pj. Jari Riskilä (Asuntosäätiön Asumisoikeus)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Ryhmä käsittelee asumisoikeusasumiseen liittyviä erityiskysymyksiä.</a:t>
            </a:r>
          </a:p>
        </p:txBody>
      </p:sp>
    </p:spTree>
    <p:extLst>
      <p:ext uri="{BB962C8B-B14F-4D97-AF65-F5344CB8AC3E}">
        <p14:creationId xmlns:p14="http://schemas.microsoft.com/office/powerpoint/2010/main" val="17813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B3B3C-FA6E-41A3-86B3-D0342BA9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työryhmät...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4FE92-DE35-4339-A8E3-CBFC76B33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360488"/>
            <a:ext cx="8229600" cy="52371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Erityisasumisen työryhmä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Pj. Sanna Mäkinen (Lahden vanhusten asuntosäätiö)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Ryhmä käsittelee erityisryhmien asumista koskevia asioita.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Henkilöstöasioiden työryhmä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Pj. Marjut Sandsjoe (Porvoon A-asunnot)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Ryhmä käsittelee KOVAn jäsenyhtiöiden erilaisia henkilöstöhallintoa ja työsuhdeasioita koskevia asioita.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Isännöinnin työryhmä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Pj. Jouni Hautamäki (Sivakka-yhtymä)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Ryhmä käsittelee vuokratalo- ja asumisoikeusasuntojen isännöintiin, myös tekniseen isännöintiin liittyviä kysymyksiä.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Kestävyysraportoinnin työryhmä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Pj. Liisa Salmela (TA-Asumisoikeus)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Ryhmä perehtyy uuden raportointivelvoitteen sisältöön ja auttaa kohtuuhintaisia asuntotoimijoita muuttamaan vastuullisuustoimintaa ja sen raportointia EU-direktiivin velvoittamalle tasolle.</a:t>
            </a:r>
          </a:p>
        </p:txBody>
      </p:sp>
    </p:spTree>
    <p:extLst>
      <p:ext uri="{BB962C8B-B14F-4D97-AF65-F5344CB8AC3E}">
        <p14:creationId xmlns:p14="http://schemas.microsoft.com/office/powerpoint/2010/main" val="92105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B3B3C-FA6E-41A3-86B3-D0342BA9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työryhmät...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4FE92-DE35-4339-A8E3-CBFC76B33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417638"/>
            <a:ext cx="8229600" cy="51657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Kiinteistöjohtamisen työryhmä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Pj. Jaana Ojares (Tampereen Vuokratalosäätiö)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Ryhmä käsittelee korjausrakentamiseen liittyviä asioita.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Koulutustoimikunta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Pj. Teppo Forss (TVT Asunnot)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Ryhmä koordinoi ja suunnittelee KOVAn koulutustoimintaa.</a:t>
            </a: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Lakimiesverkosto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900"/>
              <a:t>Pj. Vilma Pihlaja (KOVA)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900"/>
              <a:t>Ryhmä käsittelee vuokratalo- ja asumisoikeusyhtiöiden yleisjuridisia kysymyksiä ja tukee KOVAn jäsenneuvontaa.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Rakennuttamisryhmä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900"/>
              <a:t>Pj. Pirjo Räihä (Espoon Asunnot)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900"/>
              <a:t>Ryhmä käsittelee uudisrakennuttamiseen ja kaavakehitykseen liittyviä kysymyksiä erityisesti Ara-asuntojen näkökulmasta.</a:t>
            </a:r>
          </a:p>
        </p:txBody>
      </p:sp>
    </p:spTree>
    <p:extLst>
      <p:ext uri="{BB962C8B-B14F-4D97-AF65-F5344CB8AC3E}">
        <p14:creationId xmlns:p14="http://schemas.microsoft.com/office/powerpoint/2010/main" val="375459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AB40D9-4568-460B-8047-56DA2670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työryhmät...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849AC7-8126-43B9-BB83-1969EE26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50405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Talous- ja hallintotyöryhmä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Pj. Mari Timonen (YH Kodit)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Ryhmä käsittelee ja pohtii laajasti KOVAn jäsenyhtiöiden erilaisia talous-, hallinto- ja ICT-asioita (esim. verotus, jälkilaskelmat).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Tutkimus- ja tilastotyöryhmä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Pj. Suvi Tuomala (Setlementtiasunnot)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Ryhmä suunnittelee ja kerää KOVAn jäsenyhtiöiltä vuosittain yhteiseen käyttöön erilaisia yhteisöjen toimintaa ja tuloksellisuutta mittaavia tilastoja ja tunnuslukuja.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Viestintäverkosto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Pj. Katriina Lius (KOVA)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Ryhmä toimii KOVAn jäsenyhtiöissä työskentelevien viestijöiden yhteistyöverkostona.</a:t>
            </a:r>
            <a:endParaRPr lang="fi-FI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2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0DAB46-77BA-A66F-684E-01B30F57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KOVAn strategia 2025-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29A107FD-7780-56C8-BECA-106EC32A7D4B}"/>
              </a:ext>
            </a:extLst>
          </p:cNvPr>
          <p:cNvSpPr/>
          <p:nvPr/>
        </p:nvSpPr>
        <p:spPr>
          <a:xfrm>
            <a:off x="4337050" y="1733897"/>
            <a:ext cx="4483422" cy="736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2747CE8-EB3E-8FB1-6021-A08B86EADEF3}"/>
              </a:ext>
            </a:extLst>
          </p:cNvPr>
          <p:cNvSpPr/>
          <p:nvPr/>
        </p:nvSpPr>
        <p:spPr>
          <a:xfrm>
            <a:off x="4337050" y="2533650"/>
            <a:ext cx="4483422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2320964-7B4A-E232-AE74-B4CE1F7ADB7F}"/>
              </a:ext>
            </a:extLst>
          </p:cNvPr>
          <p:cNvSpPr/>
          <p:nvPr/>
        </p:nvSpPr>
        <p:spPr>
          <a:xfrm>
            <a:off x="4337050" y="3200400"/>
            <a:ext cx="4483422" cy="177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D4B5F8C-60B2-FCDB-1FC3-79089984A86C}"/>
              </a:ext>
            </a:extLst>
          </p:cNvPr>
          <p:cNvSpPr/>
          <p:nvPr/>
        </p:nvSpPr>
        <p:spPr>
          <a:xfrm>
            <a:off x="4337050" y="5041900"/>
            <a:ext cx="4483422" cy="1130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CA0C358-5C57-E881-05B5-905A8FAD5F1A}"/>
              </a:ext>
            </a:extLst>
          </p:cNvPr>
          <p:cNvSpPr/>
          <p:nvPr/>
        </p:nvSpPr>
        <p:spPr>
          <a:xfrm>
            <a:off x="361950" y="1733897"/>
            <a:ext cx="3917950" cy="4438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A7B1346-8F79-BF2C-7965-501340057650}"/>
              </a:ext>
            </a:extLst>
          </p:cNvPr>
          <p:cNvSpPr txBox="1"/>
          <p:nvPr/>
        </p:nvSpPr>
        <p:spPr>
          <a:xfrm>
            <a:off x="387350" y="1752600"/>
            <a:ext cx="386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Keskeiset muutokset toimintaympäristössä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2472717-54E0-1527-6778-56C5F2A0363B}"/>
              </a:ext>
            </a:extLst>
          </p:cNvPr>
          <p:cNvSpPr txBox="1"/>
          <p:nvPr/>
        </p:nvSpPr>
        <p:spPr>
          <a:xfrm>
            <a:off x="501650" y="2203450"/>
            <a:ext cx="362585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Valtion asunto- ja asumiseen liittyvä politiikka</a:t>
            </a:r>
          </a:p>
          <a:p>
            <a:pPr algn="ctr"/>
            <a:r>
              <a:rPr lang="fi-FI" sz="900" dirty="0"/>
              <a:t>Poliittiset riskit. Asumisen markkinaehtoistuminen. Asuntopolitiikan pitkäjänteisyyden puute. Valtion tukeman asuntotuotannon tulevaisuus. Kohtuuhintaisen asumisen eri mallien tulevaisuus.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3720A3D-2B4B-CAAB-6D42-70B5A36BA78B}"/>
              </a:ext>
            </a:extLst>
          </p:cNvPr>
          <p:cNvSpPr txBox="1"/>
          <p:nvPr/>
        </p:nvSpPr>
        <p:spPr>
          <a:xfrm>
            <a:off x="501650" y="3111500"/>
            <a:ext cx="3625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Rahoituksen saatavuus</a:t>
            </a:r>
          </a:p>
          <a:p>
            <a:pPr algn="ctr"/>
            <a:r>
              <a:rPr lang="fi-FI" sz="900" dirty="0"/>
              <a:t>Rahoituksen saatavuuden heikentyminen. Rahoituksen ehtojen tiukentuminen. Taksonomia. Erilaiset rahoitusmallit. Korkotukilainavaltuuden vuosittainen määrä.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7415404-5FA3-E904-1886-D6873C3C978F}"/>
              </a:ext>
            </a:extLst>
          </p:cNvPr>
          <p:cNvSpPr txBox="1"/>
          <p:nvPr/>
        </p:nvSpPr>
        <p:spPr>
          <a:xfrm>
            <a:off x="501650" y="3898900"/>
            <a:ext cx="3625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Ilmastonmuutoksen torjunta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EU-tason tavoitteet. Kiristyvä sääntely. Rakentamisen sääntely. Energiatehokkuuden parantaminen. Kustannusten kasvun vaikutukset asumisen hintaan.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FBB7137-0E5A-C231-162D-6EFD47B256C0}"/>
              </a:ext>
            </a:extLst>
          </p:cNvPr>
          <p:cNvSpPr txBox="1"/>
          <p:nvPr/>
        </p:nvSpPr>
        <p:spPr>
          <a:xfrm>
            <a:off x="501650" y="4699000"/>
            <a:ext cx="36258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Asuinalueiden polarisaatio</a:t>
            </a:r>
          </a:p>
          <a:p>
            <a:pPr algn="ctr"/>
            <a:r>
              <a:rPr lang="fi-FI" sz="900" dirty="0"/>
              <a:t>Eriarvoistumiskehitys. Hintatason eriytyminen. Asuntokysynnän eriytyminen. </a:t>
            </a: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4BA5CD3-9D3A-1CAC-E19D-39BD66D8FAF2}"/>
              </a:ext>
            </a:extLst>
          </p:cNvPr>
          <p:cNvSpPr txBox="1"/>
          <p:nvPr/>
        </p:nvSpPr>
        <p:spPr>
          <a:xfrm>
            <a:off x="501650" y="5334000"/>
            <a:ext cx="3625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err="1">
                <a:solidFill>
                  <a:schemeClr val="tx1"/>
                </a:solidFill>
              </a:rPr>
              <a:t>Kohtaanto</a:t>
            </a:r>
            <a:r>
              <a:rPr lang="fi-FI" sz="1100" b="1" dirty="0">
                <a:solidFill>
                  <a:schemeClr val="tx1"/>
                </a:solidFill>
              </a:rPr>
              <a:t>-ongelmat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Alueelliset ongelmat. Perhekoon muutos. Pienten asuntojen kysynnän kasvu. Työn perässä muuttaminen. Kohtuuhintaisten asuntojen saatavuus.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1C45F7C-A356-7794-027A-92D0CB065985}"/>
              </a:ext>
            </a:extLst>
          </p:cNvPr>
          <p:cNvSpPr txBox="1"/>
          <p:nvPr/>
        </p:nvSpPr>
        <p:spPr>
          <a:xfrm>
            <a:off x="6280150" y="5067300"/>
            <a:ext cx="69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Arvot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53D90D9-D45C-3E51-5D6B-D22ED85B0FB3}"/>
              </a:ext>
            </a:extLst>
          </p:cNvPr>
          <p:cNvSpPr txBox="1"/>
          <p:nvPr/>
        </p:nvSpPr>
        <p:spPr>
          <a:xfrm>
            <a:off x="4381822" y="5620743"/>
            <a:ext cx="10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Vastuullisuus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61999C29-12F4-DEA3-FBB2-0F1E6F4D98AF}"/>
              </a:ext>
            </a:extLst>
          </p:cNvPr>
          <p:cNvSpPr txBox="1"/>
          <p:nvPr/>
        </p:nvSpPr>
        <p:spPr>
          <a:xfrm>
            <a:off x="5435599" y="5614393"/>
            <a:ext cx="901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Yhteistyö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206941F-54E4-33CE-2C54-0C56974E7B96}"/>
              </a:ext>
            </a:extLst>
          </p:cNvPr>
          <p:cNvSpPr txBox="1"/>
          <p:nvPr/>
        </p:nvSpPr>
        <p:spPr>
          <a:xfrm>
            <a:off x="6343650" y="5612053"/>
            <a:ext cx="1041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Vaikuttavuus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33BCC19-F28E-63B4-BEBE-53D920B8EF51}"/>
              </a:ext>
            </a:extLst>
          </p:cNvPr>
          <p:cNvSpPr txBox="1"/>
          <p:nvPr/>
        </p:nvSpPr>
        <p:spPr>
          <a:xfrm>
            <a:off x="7385050" y="5618403"/>
            <a:ext cx="1435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Ratkaisukeskeisyys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41370616-E57B-30F7-1DC4-842995BB834A}"/>
              </a:ext>
            </a:extLst>
          </p:cNvPr>
          <p:cNvSpPr txBox="1"/>
          <p:nvPr/>
        </p:nvSpPr>
        <p:spPr>
          <a:xfrm>
            <a:off x="5499100" y="3219450"/>
            <a:ext cx="22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Strategiset painopisteet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E3672FE-1F85-4B26-066B-1A07A13E9FAD}"/>
              </a:ext>
            </a:extLst>
          </p:cNvPr>
          <p:cNvSpPr txBox="1"/>
          <p:nvPr/>
        </p:nvSpPr>
        <p:spPr>
          <a:xfrm>
            <a:off x="4324350" y="3571677"/>
            <a:ext cx="1123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Turvaamme ja kehitämme kohtuuhintaista ja hyvää asumista koko Suomessa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92EDFEE-2306-7BC3-1609-BA27B2E1C486}"/>
              </a:ext>
            </a:extLst>
          </p:cNvPr>
          <p:cNvSpPr txBox="1"/>
          <p:nvPr/>
        </p:nvSpPr>
        <p:spPr>
          <a:xfrm>
            <a:off x="5435600" y="3578027"/>
            <a:ext cx="9080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Edistämme rahoituksen saatavuutta kohtuu-hintaisille asunto-toimijoille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87C21181-65AD-9C6B-2BC7-079B2455527E}"/>
              </a:ext>
            </a:extLst>
          </p:cNvPr>
          <p:cNvSpPr txBox="1"/>
          <p:nvPr/>
        </p:nvSpPr>
        <p:spPr>
          <a:xfrm>
            <a:off x="6330949" y="3578483"/>
            <a:ext cx="1111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Tavoittelemme kestävää asumista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F68F2812-695F-D529-5506-0798324AB229}"/>
              </a:ext>
            </a:extLst>
          </p:cNvPr>
          <p:cNvSpPr txBox="1"/>
          <p:nvPr/>
        </p:nvSpPr>
        <p:spPr>
          <a:xfrm>
            <a:off x="7372350" y="3584833"/>
            <a:ext cx="1454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Kehitämme jäsenpalveluitamme ja lisäämme näkyvyyttämme</a:t>
            </a:r>
          </a:p>
        </p:txBody>
      </p: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3C092413-40A0-DD08-65B0-5B20685F81CA}"/>
              </a:ext>
            </a:extLst>
          </p:cNvPr>
          <p:cNvCxnSpPr>
            <a:cxnSpLocks/>
          </p:cNvCxnSpPr>
          <p:nvPr/>
        </p:nvCxnSpPr>
        <p:spPr>
          <a:xfrm>
            <a:off x="5435599" y="3578027"/>
            <a:ext cx="1" cy="1267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752C03B3-8AE1-5658-67B3-CF2B09AFEF64}"/>
              </a:ext>
            </a:extLst>
          </p:cNvPr>
          <p:cNvCxnSpPr>
            <a:cxnSpLocks/>
          </p:cNvCxnSpPr>
          <p:nvPr/>
        </p:nvCxnSpPr>
        <p:spPr>
          <a:xfrm>
            <a:off x="6337299" y="3584377"/>
            <a:ext cx="1" cy="1267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7930693B-BA4D-35C2-E405-2A3B89A1CDEE}"/>
              </a:ext>
            </a:extLst>
          </p:cNvPr>
          <p:cNvCxnSpPr>
            <a:cxnSpLocks/>
          </p:cNvCxnSpPr>
          <p:nvPr/>
        </p:nvCxnSpPr>
        <p:spPr>
          <a:xfrm>
            <a:off x="7385050" y="3584833"/>
            <a:ext cx="0" cy="1260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7904053C-2162-25DA-6663-8E7AF308EB6F}"/>
              </a:ext>
            </a:extLst>
          </p:cNvPr>
          <p:cNvCxnSpPr>
            <a:cxnSpLocks/>
          </p:cNvCxnSpPr>
          <p:nvPr/>
        </p:nvCxnSpPr>
        <p:spPr>
          <a:xfrm>
            <a:off x="5435599" y="5429250"/>
            <a:ext cx="0" cy="64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7DC1E6C1-35B7-3E99-3229-738A7D0BFA82}"/>
              </a:ext>
            </a:extLst>
          </p:cNvPr>
          <p:cNvCxnSpPr>
            <a:cxnSpLocks/>
          </p:cNvCxnSpPr>
          <p:nvPr/>
        </p:nvCxnSpPr>
        <p:spPr>
          <a:xfrm>
            <a:off x="6337299" y="5429250"/>
            <a:ext cx="0" cy="64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BACD2553-9471-E53D-321E-1EE3CD450DF8}"/>
              </a:ext>
            </a:extLst>
          </p:cNvPr>
          <p:cNvCxnSpPr>
            <a:cxnSpLocks/>
          </p:cNvCxnSpPr>
          <p:nvPr/>
        </p:nvCxnSpPr>
        <p:spPr>
          <a:xfrm>
            <a:off x="7385049" y="5429250"/>
            <a:ext cx="0" cy="64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72B81B9-036A-852C-452E-F91DA93A9BBC}"/>
              </a:ext>
            </a:extLst>
          </p:cNvPr>
          <p:cNvSpPr txBox="1"/>
          <p:nvPr/>
        </p:nvSpPr>
        <p:spPr>
          <a:xfrm>
            <a:off x="5499100" y="2552700"/>
            <a:ext cx="22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Visio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BDE33A2C-524A-CF14-81D8-F2D77D419E57}"/>
              </a:ext>
            </a:extLst>
          </p:cNvPr>
          <p:cNvSpPr txBox="1"/>
          <p:nvPr/>
        </p:nvSpPr>
        <p:spPr>
          <a:xfrm>
            <a:off x="5499100" y="1758950"/>
            <a:ext cx="2292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/>
              <a:t>Missio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FD3F4A21-A545-12A1-C956-ED1E365B8590}"/>
              </a:ext>
            </a:extLst>
          </p:cNvPr>
          <p:cNvSpPr txBox="1"/>
          <p:nvPr/>
        </p:nvSpPr>
        <p:spPr>
          <a:xfrm>
            <a:off x="4343722" y="2843212"/>
            <a:ext cx="4476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KOVA on vaikuttavin kohtuuhintaisen asumisen toimialajärjestö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7F174E5F-7022-2388-9CEB-6A1A6E107652}"/>
              </a:ext>
            </a:extLst>
          </p:cNvPr>
          <p:cNvSpPr txBox="1"/>
          <p:nvPr/>
        </p:nvSpPr>
        <p:spPr>
          <a:xfrm>
            <a:off x="4343722" y="2024062"/>
            <a:ext cx="447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KOVA edistää kohtuuhintaista ja hyvää asumista sekä</a:t>
            </a:r>
            <a:b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i-FI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jäsentensä edellytyksiä toteuttaa sitä</a:t>
            </a:r>
          </a:p>
        </p:txBody>
      </p: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F9BC774F-A019-FF3E-A206-1BF5648BC622}"/>
              </a:ext>
            </a:extLst>
          </p:cNvPr>
          <p:cNvCxnSpPr/>
          <p:nvPr/>
        </p:nvCxnSpPr>
        <p:spPr>
          <a:xfrm>
            <a:off x="361950" y="3063508"/>
            <a:ext cx="391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555DD666-4922-552C-FD0A-99D2387EA7F6}"/>
              </a:ext>
            </a:extLst>
          </p:cNvPr>
          <p:cNvCxnSpPr/>
          <p:nvPr/>
        </p:nvCxnSpPr>
        <p:spPr>
          <a:xfrm>
            <a:off x="355600" y="3850908"/>
            <a:ext cx="391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>
            <a:extLst>
              <a:ext uri="{FF2B5EF4-FFF2-40B4-BE49-F238E27FC236}">
                <a16:creationId xmlns:a16="http://schemas.microsoft.com/office/drawing/2014/main" id="{A36CB4E0-7130-D139-A08B-52D27098C693}"/>
              </a:ext>
            </a:extLst>
          </p:cNvPr>
          <p:cNvCxnSpPr/>
          <p:nvPr/>
        </p:nvCxnSpPr>
        <p:spPr>
          <a:xfrm>
            <a:off x="361950" y="4631958"/>
            <a:ext cx="391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>
            <a:extLst>
              <a:ext uri="{FF2B5EF4-FFF2-40B4-BE49-F238E27FC236}">
                <a16:creationId xmlns:a16="http://schemas.microsoft.com/office/drawing/2014/main" id="{A4A0E408-0D0B-43DC-C8F1-9D79D66CF2FB}"/>
              </a:ext>
            </a:extLst>
          </p:cNvPr>
          <p:cNvCxnSpPr/>
          <p:nvPr/>
        </p:nvCxnSpPr>
        <p:spPr>
          <a:xfrm>
            <a:off x="361950" y="5298708"/>
            <a:ext cx="391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 lyhyesti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Kohtuuhintaisten vuokra- ja asumisoikeustalojen omistajat – KOVA ry on valtakunnallinen, omakustannusperiaatteella toimivien vuokratalo- ja asumisoikeusyhtiöiden </a:t>
            </a:r>
            <a:r>
              <a:rPr lang="fi-FI" b="1" dirty="0"/>
              <a:t>toimialajärjestö</a:t>
            </a:r>
            <a:r>
              <a:rPr lang="fi-FI" dirty="0"/>
              <a:t>, joka toimii jäsentensä edunvalvonta-, palvelu- ja yhteistyöjärjestönä.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 täytti 12 vuotta 29.8.2025.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 on ainoa vuokratalo- ja asumisoikeusyhtiöiden edunvalvoja Suomessa.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 tavoitteena on luoda sellaiset toimintaedellytykset yleishyödyllisille vuokratalo- ja asumisoikeustaloyhtiöille, jotta ne voivat toteuttaa omaa perustehtäväänsä.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KOVAn jäseninä on vuokrataloyhtiöitä, erityisryhmien asuntoja omistavia yhtiöitä sekä asumisoikeusyhtiöitä, jotka kaikki toimivat omakustannusperiaatteella.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Lisätietoja </a:t>
            </a:r>
            <a:r>
              <a:rPr lang="fi-FI" dirty="0">
                <a:hlinkClick r:id="rId2"/>
              </a:rPr>
              <a:t>https://www.kovary.fi/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68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0E88E8-155D-7E0D-997B-92D8DFAF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Strategian mittarit 2025-&gt;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2716A6-C27C-19B5-5F43-52FB1F85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75614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Asuntojen määrä, jota KOVA edustaa (vähintään 330 000 asuntoa)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Jäsenistön tyytyväisyys KOVAn toimintaan (vähintään 8,0 asteikolla 4-10)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Koulutusten palautteiden keskiarvo (yli 3 asteikolla 1-4)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Koulutuksiin osallistujien määrä (vähintään 330 osallistujaa kalenterivuodessa)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Työryhmien työhön osallistuvien määrä (vähintään 220 henkilöä kalenterivuodessa)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Tiedotteiden ja kommenttien määrä (vähintään 20 kappaletta kalenterivuodessa)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Mediaosumien määrä (vähintään 50 kappaletta kalenterivuodessa)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Avoimuusrekisteriin </a:t>
            </a:r>
            <a:r>
              <a:rPr lang="fi-FI" dirty="0"/>
              <a:t>ilmoitettavien vaikuttamistoimien määrä (vähintään 20 </a:t>
            </a:r>
            <a:r>
              <a:rPr lang="fi-FI"/>
              <a:t>henkilöä kalenterivuodessa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54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Ketkä voivat tulla KOVAn jäseneksi?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50985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KOVAn jäseneksi voidaan yhdistyksen sääntöjen 3 §:n mukaan hyväksyä kiinteistöalalla toimiva oikeuskelpoinen yhteisö, joka hyväksyy yhdistyksen tarkoituksen ja säännöt.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Omakustannusperiaatetta noudattava, yleishyödyllinen vuokrataloyhtiö tai –säätiö, joka omistaa joko normaaleja valtion tukemia vuokra-asuntoja tai erityisryhmien vuokra-asuntoja. Hakijalla voi olla omistuksessaan myös muita kuin valtion tukemia asuntoja.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Omakustannusperiaatetta noudattava, yleishyödyllinen asumisoikeusyhtiö.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Jäsenyyttä haetaan KOVAn internetsivuilla olevalla hakemuksella.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Lomake löytyy: </a:t>
            </a:r>
            <a:r>
              <a:rPr lang="fi-FI" sz="2100" dirty="0">
                <a:hlinkClick r:id="rId2"/>
              </a:rPr>
              <a:t>http://www.kovary.fi/jaseneksi-liittyminen/</a:t>
            </a:r>
            <a:endParaRPr lang="fi-FI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Jäsenet hyväksyy yhdistyksen hallitus.</a:t>
            </a:r>
          </a:p>
        </p:txBody>
      </p:sp>
    </p:spTree>
    <p:extLst>
      <p:ext uri="{BB962C8B-B14F-4D97-AF65-F5344CB8AC3E}">
        <p14:creationId xmlns:p14="http://schemas.microsoft.com/office/powerpoint/2010/main" val="122257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Jäsenmaksut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0872" y="1340768"/>
            <a:ext cx="8229600" cy="51845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KOVAn jäsenmaksuista päättää vuosittain yhdistyksen syyskokous.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Jäsenmaksu koostuu vuosittain kerättävästä varsinaisesta jäsenmaksusta (=perusmaksu ja asuntokohtainen jäsenmaksu) ja tarvittaessa erikseen kerättävästä ylimääräisestä jäsenmaksusta.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KOVAn vuodelle 2025 vahvistetut jäsenmaksut</a:t>
            </a:r>
          </a:p>
          <a:p>
            <a:pPr lvl="1"/>
            <a:r>
              <a:rPr lang="fi-FI"/>
              <a:t>Perusmaksu			600 euroa</a:t>
            </a:r>
          </a:p>
          <a:p>
            <a:pPr lvl="1"/>
            <a:r>
              <a:rPr lang="fi-FI"/>
              <a:t>Asuntokohtainen maksu	1,35 euroa asuntoa</a:t>
            </a:r>
            <a:br>
              <a:rPr lang="fi-FI"/>
            </a:br>
            <a:r>
              <a:rPr lang="fi-FI"/>
              <a:t>					kohden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Esimerkki jäsenmaksusta: Yhtiöllä on 627 asuntoa. Jäsenmaksu on: 600 e + 627 x 1,35 e = 1 446,45 euroa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Jäsenmaksu on kilpailukykyinen jäsenetuihin nähden!</a:t>
            </a:r>
          </a:p>
        </p:txBody>
      </p:sp>
    </p:spTree>
    <p:extLst>
      <p:ext uri="{BB962C8B-B14F-4D97-AF65-F5344CB8AC3E}">
        <p14:creationId xmlns:p14="http://schemas.microsoft.com/office/powerpoint/2010/main" val="2292964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054201"/>
          </a:xfrm>
        </p:spPr>
        <p:txBody>
          <a:bodyPr>
            <a:normAutofit/>
          </a:bodyPr>
          <a:lstStyle/>
          <a:p>
            <a:r>
              <a:rPr lang="fi-FI"/>
              <a:t>KOVAn jäsenpalvelut ja -edut</a:t>
            </a:r>
          </a:p>
        </p:txBody>
      </p:sp>
    </p:spTree>
    <p:extLst>
      <p:ext uri="{BB962C8B-B14F-4D97-AF65-F5344CB8AC3E}">
        <p14:creationId xmlns:p14="http://schemas.microsoft.com/office/powerpoint/2010/main" val="2551474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Jäsenpalvelut ja -edut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124744"/>
            <a:ext cx="8208912" cy="545861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Jäsenneuvonta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6"/>
                </a:solidFill>
              </a:rPr>
              <a:t>Jäsenneuvontaa annetaan asumiseen, asuntojen vuokraukseen ja valtion tukeman asuntotuotannon lainsäädäntöön liittyvissä kysymyksissä sekä kiinteistöjen ylläpitoon, korjausvelkaan ja isännöintiin liittyvissä teknisissä asioissa.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6"/>
                </a:solidFill>
              </a:rPr>
              <a:t>Neuvoa voi kysyä myös esimerkiksi yhtiölainsäädäntöön tai säätiölainsäädäntöön sekä tietosuojaan liittyvissä asioissa.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6"/>
                </a:solidFill>
              </a:rPr>
              <a:t>Jäsenneuvonta on yleisen tason neuvontaa.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6"/>
                </a:solidFill>
              </a:rPr>
              <a:t>Neuvontatoiminnasta vastaa KOVAn lakiasianpäällikkö Vilma Pihlaja.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6"/>
                </a:solidFill>
              </a:rPr>
              <a:t>Koulutukset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6"/>
                </a:solidFill>
              </a:rPr>
              <a:t>Verkostoituminen ja kokemusten/käytänteiden vaihtaminen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3C9F793-3DE6-9B56-1EE9-BF67E80F4FAC}"/>
              </a:ext>
            </a:extLst>
          </p:cNvPr>
          <p:cNvSpPr/>
          <p:nvPr/>
        </p:nvSpPr>
        <p:spPr>
          <a:xfrm>
            <a:off x="1058342" y="5309840"/>
            <a:ext cx="20882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61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2C0FF-3494-8FEB-A6C1-8268D22A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Jäsenpalvelut ja -edut...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89B0DD-40E7-E34F-7B6A-547F30608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417638"/>
            <a:ext cx="8229600" cy="51657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Tutkimus- ja selvitystoiminta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Esim. vuosittainen tilastokysely ja mahdollisuus osallistua valtakunnallisiin asukastyytyväisyysselvityksiin.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6"/>
                </a:solidFill>
              </a:rPr>
              <a:t>Viestintä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6"/>
                </a:solidFill>
              </a:rPr>
              <a:t>Uutiskirjeet 11 kertaa vuodessa, jossa ajankohtaista asiaa.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6"/>
                </a:solidFill>
              </a:rPr>
              <a:t>Ajankohtainen tiedottaminen mm. lainsäädäntömuutoksista.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Edunvalvonta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Tuloksellinen edunvalvonta vuokratalo- ja asumisoikeusyhtiöiden toimintaympäristöön vaikuttavissa asioissa, kuten valtion tukeman asuntotuotannon järjestelmä, rakentamisen sääntely, verotusasiat, asumistukijärjestelmä, ym.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Osallistumme edunvalvontaan myös eurooppalaisella tasolla.</a:t>
            </a:r>
          </a:p>
        </p:txBody>
      </p:sp>
    </p:spTree>
    <p:extLst>
      <p:ext uri="{BB962C8B-B14F-4D97-AF65-F5344CB8AC3E}">
        <p14:creationId xmlns:p14="http://schemas.microsoft.com/office/powerpoint/2010/main" val="351328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477C73-8239-6BB3-12C2-257B6376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Jäsenpalvelut ja -edut...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A230C7-862B-FD99-5153-14BF8D52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417638"/>
            <a:ext cx="8229600" cy="52117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6"/>
                </a:solidFill>
              </a:rPr>
              <a:t>Työkalut jäsenistölle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Hallinnon opas toimitusjohtajille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Asukasvalinnan virkavastuun (1.9.2023 lukien) ohjeistusmateriaali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Kiinteistöjen korjausvelkatyökalu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Hiilijalanjälkiopas ja –laskuri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Vastuullisuusraportointimalli (GRI)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Valtion tuella rakennetut asuntokohteet kartalla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Suhdanne-ennusteet (2 kertaa vuodessa)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Talousennuste (alkusyksyisin)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Reklamaatio-/vuokrahyvitysohjeistus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Selvitysraportti väestöltään vähenevillä alueilla toimivien vuokrataloyhtiöiden tulevaisuuden vaihtoehdoista ja siihen liittyvä </a:t>
            </a:r>
            <a:r>
              <a:rPr lang="fi-FI" sz="1600" dirty="0" err="1">
                <a:solidFill>
                  <a:schemeClr val="accent6"/>
                </a:solidFill>
              </a:rPr>
              <a:t>excel</a:t>
            </a:r>
            <a:r>
              <a:rPr lang="fi-FI" sz="1600" dirty="0">
                <a:solidFill>
                  <a:schemeClr val="accent6"/>
                </a:solidFill>
              </a:rPr>
              <a:t>-pohja yhtiön talouden tulevaisuuden suunnitteluun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Toimialakatsaus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accent6"/>
                </a:solidFill>
              </a:rPr>
              <a:t>PowerBI</a:t>
            </a:r>
            <a:r>
              <a:rPr lang="fi-FI" sz="1600" dirty="0">
                <a:solidFill>
                  <a:schemeClr val="accent6"/>
                </a:solidFill>
              </a:rPr>
              <a:t>-muotoinen, tilastokyselyyn perustuva aineistomalli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Tulossa: Materiaalipankki KOVAn nettisivujen yhteydessä oleville jäsensivuille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Tulossa: Hallituksen jäsenen opas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Tulossa: Ohjeistus kilpailulainsäädännön noudattamisesta</a:t>
            </a:r>
          </a:p>
        </p:txBody>
      </p:sp>
    </p:spTree>
    <p:extLst>
      <p:ext uri="{BB962C8B-B14F-4D97-AF65-F5344CB8AC3E}">
        <p14:creationId xmlns:p14="http://schemas.microsoft.com/office/powerpoint/2010/main" val="1277809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2AD6A3-0767-A3F6-1E20-ACDF40F1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jäsenpalveluiden laajentaminen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76218B-E430-32D9-D872-15601FB1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78789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KOVA laajentaa jäsenpalveluitaan vv. 2024-2025 seuraavasti: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Vuosittainen toimialakatsaus kohtuuhintaisesta asumisesta (loppukeväisin)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Vuosittainen ennusteraportti kustannuskehityksestä (alkusyksystä)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Ara-kohteet kartalle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Materiaalipankin luominen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Isännöinnin työryhmä ja isännöinnin toiminnan käynnistäminen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Energiatehokkuusprojekti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Vuokrahyvitysohjeistus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Hallituksen uusien jäsenten opas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Jäsenkirjeet uutiskirjeiksi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LinkedInin tehokkaampi hyödyntäminen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Virtuaaliset aamukahvit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Viestinnän muu kehittäminen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/>
              <a:t>Koulutusten kehittäminen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44E7AAA-9D5D-37D1-B04C-F898C137B80F}"/>
              </a:ext>
            </a:extLst>
          </p:cNvPr>
          <p:cNvSpPr txBox="1"/>
          <p:nvPr/>
        </p:nvSpPr>
        <p:spPr>
          <a:xfrm rot="20474870">
            <a:off x="2321773" y="2457522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CBD6F19-7D27-82F2-20DF-891A28E4FB6E}"/>
              </a:ext>
            </a:extLst>
          </p:cNvPr>
          <p:cNvSpPr txBox="1"/>
          <p:nvPr/>
        </p:nvSpPr>
        <p:spPr>
          <a:xfrm rot="20474870">
            <a:off x="2474173" y="2771292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E9CDA2A-B5C4-4DFC-28DA-7D8B2B4411B6}"/>
              </a:ext>
            </a:extLst>
          </p:cNvPr>
          <p:cNvSpPr txBox="1"/>
          <p:nvPr/>
        </p:nvSpPr>
        <p:spPr>
          <a:xfrm rot="20474870">
            <a:off x="2474173" y="4582161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B03A8F8-0C4A-F244-23E9-F1DC196DFC1A}"/>
              </a:ext>
            </a:extLst>
          </p:cNvPr>
          <p:cNvSpPr txBox="1"/>
          <p:nvPr/>
        </p:nvSpPr>
        <p:spPr>
          <a:xfrm rot="20474870">
            <a:off x="2626573" y="5120044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CCD17A2-74D8-83A3-66B4-F591D9648ACF}"/>
              </a:ext>
            </a:extLst>
          </p:cNvPr>
          <p:cNvSpPr txBox="1"/>
          <p:nvPr/>
        </p:nvSpPr>
        <p:spPr>
          <a:xfrm rot="20474870">
            <a:off x="2778973" y="5388988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DEF5197-964F-759A-46A7-24ED67C4A096}"/>
              </a:ext>
            </a:extLst>
          </p:cNvPr>
          <p:cNvSpPr txBox="1"/>
          <p:nvPr/>
        </p:nvSpPr>
        <p:spPr>
          <a:xfrm rot="20474870">
            <a:off x="2626573" y="4824208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C32C743-0D7C-2F29-ACF5-BCAE31B85E7D}"/>
              </a:ext>
            </a:extLst>
          </p:cNvPr>
          <p:cNvSpPr txBox="1"/>
          <p:nvPr/>
        </p:nvSpPr>
        <p:spPr>
          <a:xfrm rot="20474870">
            <a:off x="4019298" y="3411335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4ED6A08-7E8B-B115-6693-E137DDD0EEB8}"/>
              </a:ext>
            </a:extLst>
          </p:cNvPr>
          <p:cNvSpPr txBox="1"/>
          <p:nvPr/>
        </p:nvSpPr>
        <p:spPr>
          <a:xfrm rot="20474870">
            <a:off x="2080314" y="3663850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8152575-15D7-3A29-6C29-B4D631F3AF4E}"/>
              </a:ext>
            </a:extLst>
          </p:cNvPr>
          <p:cNvSpPr txBox="1"/>
          <p:nvPr/>
        </p:nvSpPr>
        <p:spPr>
          <a:xfrm rot="20474870">
            <a:off x="2232714" y="3987399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308FE90-C5BA-0C72-E14C-282E7C09DBB2}"/>
              </a:ext>
            </a:extLst>
          </p:cNvPr>
          <p:cNvSpPr txBox="1"/>
          <p:nvPr/>
        </p:nvSpPr>
        <p:spPr>
          <a:xfrm rot="20474870">
            <a:off x="2474173" y="1905072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</p:spTree>
    <p:extLst>
      <p:ext uri="{BB962C8B-B14F-4D97-AF65-F5344CB8AC3E}">
        <p14:creationId xmlns:p14="http://schemas.microsoft.com/office/powerpoint/2010/main" val="166940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8B976-F0F6-EBC6-CCB7-E81A5832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Toimialakatsaus kohtuuhintaisesta asumisesta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F09506-1699-6EB3-ACCF-A1964636E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Vuosittain keväällä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Julkaistaan julkisesti saataville, tiivistelmä myös englanniksi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Suomesta ei löydy vastaavaa, kattavaa katsausta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Käsitellään kohtuuhintaisen asumisen toimialaa laajasti ymmärrettynä, osioita ovat mm.</a:t>
            </a:r>
          </a:p>
          <a:p>
            <a:pPr marL="457200" indent="-457200">
              <a:buFontTx/>
              <a:buAutoNum type="alphaLcParenR"/>
            </a:pPr>
            <a:r>
              <a:rPr lang="fi-FI"/>
              <a:t>Väestönkehitys alueittain</a:t>
            </a:r>
          </a:p>
          <a:p>
            <a:pPr marL="457200" indent="-457200">
              <a:buFontTx/>
              <a:buAutoNum type="alphaLcParenR"/>
            </a:pPr>
            <a:r>
              <a:rPr lang="fi-FI"/>
              <a:t>Asuntojen ja vuokrien hintakehitys</a:t>
            </a:r>
          </a:p>
          <a:p>
            <a:pPr marL="457200" indent="-457200">
              <a:buFontTx/>
              <a:buAutoNum type="alphaLcParenR"/>
            </a:pPr>
            <a:r>
              <a:rPr lang="fi-FI"/>
              <a:t>Kohtuuhintainen asuntokanta</a:t>
            </a:r>
          </a:p>
          <a:p>
            <a:pPr marL="457200" indent="-457200">
              <a:buFontTx/>
              <a:buAutoNum type="alphaLcParenR"/>
            </a:pPr>
            <a:r>
              <a:rPr lang="fi-FI"/>
              <a:t>Julkisen sektorin rooli, rahoitusmarkkinat, rakennussektori</a:t>
            </a:r>
          </a:p>
          <a:p>
            <a:pPr marL="457200" indent="-457200">
              <a:buFontTx/>
              <a:buAutoNum type="alphaLcParenR"/>
            </a:pPr>
            <a:r>
              <a:rPr lang="fi-FI"/>
              <a:t>Toimialan tulevaisuuden näkymät</a:t>
            </a:r>
          </a:p>
          <a:p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403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478C9-5534-5EF9-5196-73997581B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0AC5FD-E398-6B87-DB7F-BEE7755E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Toimialakatsaus kohtuuhintaisesta asumisesta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D7E9EB-2BC7-1453-E5EF-558DC3898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4FDCB-221D-EFDD-6FE6-C5BB7DE7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25" y="1417638"/>
            <a:ext cx="5883150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6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, kuvakaappaus, Fontti, diagrammi&#10;&#10;Tekoälyllä luotu sisältö voi olla virheellistä.">
            <a:extLst>
              <a:ext uri="{FF2B5EF4-FFF2-40B4-BE49-F238E27FC236}">
                <a16:creationId xmlns:a16="http://schemas.microsoft.com/office/drawing/2014/main" id="{8B2B53B4-83ED-CA9D-7787-92C078653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" y="1130300"/>
            <a:ext cx="8127999" cy="4572000"/>
          </a:xfrm>
        </p:spPr>
      </p:pic>
    </p:spTree>
    <p:extLst>
      <p:ext uri="{BB962C8B-B14F-4D97-AF65-F5344CB8AC3E}">
        <p14:creationId xmlns:p14="http://schemas.microsoft.com/office/powerpoint/2010/main" val="1610045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36FA-281D-7D27-3F65-3182C2B3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Suhdanne-ennuste 2 kertaa vuodessa – tässä maaliskuussa 2025 julkaistu ennuste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49F48-F296-5837-7E0F-79502820E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1603"/>
          <a:stretch/>
        </p:blipFill>
        <p:spPr>
          <a:xfrm>
            <a:off x="514351" y="1465919"/>
            <a:ext cx="8559786" cy="4617381"/>
          </a:xfrm>
        </p:spPr>
      </p:pic>
    </p:spTree>
    <p:extLst>
      <p:ext uri="{BB962C8B-B14F-4D97-AF65-F5344CB8AC3E}">
        <p14:creationId xmlns:p14="http://schemas.microsoft.com/office/powerpoint/2010/main" val="226148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01968-4249-1319-69A8-2652637A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/>
              <a:t>Talouskatsaus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235B5B-B41E-DEE7-948A-AB320B95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Vuosittain loppukesästä-alkusyksystä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Julkaistaan </a:t>
            </a:r>
            <a:r>
              <a:rPr lang="fi-FI" u="sng" dirty="0"/>
              <a:t>vain jäsenistölle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dirty="0"/>
              <a:t>Työkalu budjetointiin ja vuokranmääritykseen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Sisältää analyysit </a:t>
            </a:r>
          </a:p>
          <a:p>
            <a:pPr marL="457200" indent="-457200">
              <a:buAutoNum type="alphaLcParenR"/>
            </a:pPr>
            <a:r>
              <a:rPr lang="fi-FI" dirty="0"/>
              <a:t>Suomen taloudesta (bkt, työllisyys, inflaatio)</a:t>
            </a:r>
          </a:p>
          <a:p>
            <a:pPr marL="457200" indent="-457200">
              <a:buAutoNum type="alphaLcParenR"/>
            </a:pPr>
            <a:r>
              <a:rPr lang="fi-FI" dirty="0"/>
              <a:t>Hintakehityksestä (korkotaso, rakentamisen hinta, kiinteistön ylläpidon hinta)</a:t>
            </a:r>
          </a:p>
          <a:p>
            <a:pPr marL="457200" indent="-457200">
              <a:buAutoNum type="alphaLcParenR"/>
            </a:pPr>
            <a:r>
              <a:rPr lang="fi-FI" dirty="0"/>
              <a:t>Vuokramarkkinoista (vapaarahoitteinen ja tuettu)</a:t>
            </a:r>
          </a:p>
        </p:txBody>
      </p:sp>
    </p:spTree>
    <p:extLst>
      <p:ext uri="{BB962C8B-B14F-4D97-AF65-F5344CB8AC3E}">
        <p14:creationId xmlns:p14="http://schemas.microsoft.com/office/powerpoint/2010/main" val="3108791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57787-4226-9589-FB63-AE21EF1F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5428A-E853-9F3D-7D27-0C2AF049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/>
              <a:t>Talouskatsaus 1/2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446FA-AEBA-A7AE-1A21-1F44C5A09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845" y="1417638"/>
            <a:ext cx="6838309" cy="4349750"/>
          </a:xfrm>
        </p:spPr>
      </p:pic>
    </p:spTree>
    <p:extLst>
      <p:ext uri="{BB962C8B-B14F-4D97-AF65-F5344CB8AC3E}">
        <p14:creationId xmlns:p14="http://schemas.microsoft.com/office/powerpoint/2010/main" val="3836991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08485-C104-4994-3439-C5CC69DD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KOVAn tilastokyselyiden aineistomalli 1/2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E4E38-DED4-AE33-B2AA-D35B49904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fi-FI" sz="22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Power </a:t>
            </a:r>
            <a:r>
              <a:rPr lang="fi-FI" sz="2200" err="1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BI:llä</a:t>
            </a:r>
            <a:r>
              <a:rPr lang="fi-FI" sz="22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toteutettava interaktiivinen aineistomalli</a:t>
            </a:r>
          </a:p>
          <a:p>
            <a:pPr marL="742950" lvl="1" indent="-285750"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Aineisto pohjautuu </a:t>
            </a:r>
            <a:r>
              <a:rPr lang="fi-FI" sz="2000" err="1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KOVAn</a:t>
            </a:r>
            <a:r>
              <a:rPr lang="fi-FI" sz="20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vuosittain vuodesta</a:t>
            </a:r>
            <a:r>
              <a:rPr lang="fi-FI" sz="2000">
                <a:latin typeface="Arial" panose="020B0604020202020204" pitchFamily="34" charset="0"/>
                <a:cs typeface="Arial" panose="020B0604020202020204" pitchFamily="34" charset="0"/>
              </a:rPr>
              <a:t> 2016 alkaen</a:t>
            </a:r>
            <a:r>
              <a:rPr lang="fi-FI" sz="20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jäsenilleen toteuttamiin tilastokyselyihin</a:t>
            </a:r>
          </a:p>
          <a:p>
            <a:pPr marL="285750" indent="-285750"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fi-FI" sz="22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Aineistomalli on vain </a:t>
            </a:r>
            <a:r>
              <a:rPr lang="fi-FI" sz="2200" err="1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KOVAn</a:t>
            </a:r>
            <a:r>
              <a:rPr lang="fi-FI" sz="22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jäsenten käytössä</a:t>
            </a:r>
          </a:p>
          <a:p>
            <a:pPr marL="285750" indent="-285750"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fi-FI" sz="22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Mallilla voi verrata omaa yhtiötä </a:t>
            </a:r>
            <a:r>
              <a:rPr lang="fi-FI" sz="2200" err="1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KOVAn</a:t>
            </a:r>
            <a:r>
              <a:rPr lang="fi-FI" sz="2200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muihin jäseniin tai koko toimialaan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32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6FCF-E7BA-C3FD-721E-B8C8C8BE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KOVA tilastokyselyiden aineistomalli 2/2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5B55E-DFE8-E399-E754-69157257A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114" y="1417638"/>
            <a:ext cx="7747116" cy="4349750"/>
          </a:xfrm>
        </p:spPr>
      </p:pic>
    </p:spTree>
    <p:extLst>
      <p:ext uri="{BB962C8B-B14F-4D97-AF65-F5344CB8AC3E}">
        <p14:creationId xmlns:p14="http://schemas.microsoft.com/office/powerpoint/2010/main" val="678016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E45B6-213F-F193-9DFD-496C6843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2600" dirty="0"/>
              <a:t>Väestöltään vähenevillä alueilla toimivien vuokrataloyhtiöiden tulevaisuuden vaihtoehdot –selvitysraportti </a:t>
            </a:r>
            <a:r>
              <a:rPr lang="fi-FI" sz="2600"/>
              <a:t>1/3</a:t>
            </a:r>
            <a:endParaRPr lang="fi-FI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1977A-44EC-2FF0-2176-F3705E9A8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7497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Väestö vähenee suuressa osassa Suomen kuntia.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Samalla suuri osa valtion tukemista vuokra-asunnoista on rakennettu 1970-1990-luvuilla sen aikaiseen kysyntään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dirty="0"/>
              <a:t>Näiden trendien lisäksi yhden henkilön talouksien määrän kasvun vuoksi suurten perheasuntojen kysyntä on vähentynyt.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Mitä väestöltään vähenevillä alueilla toimivat vuokrataloyhtiöt voivat tehdä, mitä niiden tulee ottaa pohdinnoissaan huomioon ja miten tulevaisuuden suunnitelmia voi konkreettisesti laatia?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Näistä seikoista johtuen KOVA laati selvitysraportin, jossa otetaan kantaa siihen, mitä asioita vuokrataloyhtiön tulee huomioida, kun se miettii omaa tulevaisuuttaan.</a:t>
            </a:r>
          </a:p>
        </p:txBody>
      </p:sp>
    </p:spTree>
    <p:extLst>
      <p:ext uri="{BB962C8B-B14F-4D97-AF65-F5344CB8AC3E}">
        <p14:creationId xmlns:p14="http://schemas.microsoft.com/office/powerpoint/2010/main" val="2793216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55955-EF77-D9A9-AC11-1B869D4D1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166788-80A9-64C5-9968-EC946418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2600"/>
              <a:t>Väestöltään vähenevillä alueilla toimivien vuokrataloyhtiöiden tulevaisuuden vaihtoehdot –selvitysraportti 2/3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412E0E-8A92-22F6-11C1-B0B5B62E9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204" y="1417638"/>
            <a:ext cx="6229926" cy="4349750"/>
          </a:xfrm>
        </p:spPr>
      </p:pic>
    </p:spTree>
    <p:extLst>
      <p:ext uri="{BB962C8B-B14F-4D97-AF65-F5344CB8AC3E}">
        <p14:creationId xmlns:p14="http://schemas.microsoft.com/office/powerpoint/2010/main" val="74199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510C8-4910-2434-7D45-E61D31607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A41587-D6D6-889A-4338-4645DC36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2600"/>
              <a:t>Väestöltään vähenevillä alueilla toimivien vuokrataloyhtiöiden tulevaisuuden vaihtoehdot –selvitysraportti 3/3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1B8EBB-2F2C-AA80-7799-29DCD10C0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677" y="1417638"/>
            <a:ext cx="6903990" cy="4349750"/>
          </a:xfrm>
        </p:spPr>
      </p:pic>
    </p:spTree>
    <p:extLst>
      <p:ext uri="{BB962C8B-B14F-4D97-AF65-F5344CB8AC3E}">
        <p14:creationId xmlns:p14="http://schemas.microsoft.com/office/powerpoint/2010/main" val="3543355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8ABE-BE91-C388-144F-2CBCDFCB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Ara-kohteet kartalle</a:t>
            </a:r>
          </a:p>
        </p:txBody>
      </p:sp>
      <p:pic>
        <p:nvPicPr>
          <p:cNvPr id="5" name="Content Placeholder 4" descr="A map of finland with different colored areas&#10;&#10;Description automatically generated">
            <a:extLst>
              <a:ext uri="{FF2B5EF4-FFF2-40B4-BE49-F238E27FC236}">
                <a16:creationId xmlns:a16="http://schemas.microsoft.com/office/drawing/2014/main" id="{42EAA514-35DB-2BE3-9ABE-502834122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1" r="27396"/>
          <a:stretch/>
        </p:blipFill>
        <p:spPr>
          <a:xfrm>
            <a:off x="2758492" y="1417638"/>
            <a:ext cx="3627016" cy="5165724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1F09F52-6F28-990A-00C4-48449439FC5B}"/>
              </a:ext>
            </a:extLst>
          </p:cNvPr>
          <p:cNvSpPr txBox="1"/>
          <p:nvPr/>
        </p:nvSpPr>
        <p:spPr>
          <a:xfrm>
            <a:off x="5220072" y="141763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Julkinen versio työkalusta löytyy osoitteesta: </a:t>
            </a:r>
            <a:r>
              <a:rPr lang="fi-FI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https://www.kovary.fi/Ara</a:t>
            </a:r>
            <a:endParaRPr lang="fi-FI">
              <a:solidFill>
                <a:srgbClr val="8281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8281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KOVAn jäsenille on toteutettu kehittyneempi versio työkalusta.</a:t>
            </a:r>
          </a:p>
        </p:txBody>
      </p:sp>
    </p:spTree>
    <p:extLst>
      <p:ext uri="{BB962C8B-B14F-4D97-AF65-F5344CB8AC3E}">
        <p14:creationId xmlns:p14="http://schemas.microsoft.com/office/powerpoint/2010/main" val="1320608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4776-A3F4-C1F5-F9E9-92A02718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Esimerkki karttakuvasta: Imatra</a:t>
            </a:r>
          </a:p>
        </p:txBody>
      </p:sp>
      <p:pic>
        <p:nvPicPr>
          <p:cNvPr id="9" name="Content Placeholder 8" descr="A map of a city&#10;&#10;Description automatically generated">
            <a:extLst>
              <a:ext uri="{FF2B5EF4-FFF2-40B4-BE49-F238E27FC236}">
                <a16:creationId xmlns:a16="http://schemas.microsoft.com/office/drawing/2014/main" id="{B9CED7B2-44CF-995A-8D4F-39E5A6441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5556" r="22585" b="6663"/>
          <a:stretch/>
        </p:blipFill>
        <p:spPr>
          <a:xfrm>
            <a:off x="1339596" y="1417638"/>
            <a:ext cx="6464808" cy="4764899"/>
          </a:xfrm>
        </p:spPr>
      </p:pic>
    </p:spTree>
    <p:extLst>
      <p:ext uri="{BB962C8B-B14F-4D97-AF65-F5344CB8AC3E}">
        <p14:creationId xmlns:p14="http://schemas.microsoft.com/office/powerpoint/2010/main" val="48570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Mitä KOVA tekee?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196752"/>
            <a:ext cx="7920880" cy="5544616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100" dirty="0"/>
              <a:t>Olemme vuokratalo- ja asumisoikeusyhtiöiden valtakunnallinen edunvalvoja.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700" dirty="0"/>
              <a:t>Toimimme kohtuuhintaisten vuokra- ja asumisoikeusasuntotuotantotukijärjestelmien vahvistamiseksi.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700" dirty="0"/>
              <a:t>Edunvalvonta kohdistuu vuokratalo- ja asumisoikeusyhtiöiden yleisiin toimintaedellytyksiin ja toimintaympäristöön, kuten korkotukijärjestelmiin, verotukseen ja asumistukeen vaikuttamiseen.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700" dirty="0"/>
              <a:t>Nyt agendalla mm. hallitusohjelman toimeenpanoon vaikuttaminen.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100" dirty="0"/>
              <a:t>Annamme neuvontaa jäsenillemme ja kehitämme erilaisia jäsenpalveluita.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100" dirty="0"/>
              <a:t>Edistämme jäsentemme välistä yhteistyötä.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100" dirty="0"/>
              <a:t>Koulutamme jäsentemme henkilöstöä.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100" dirty="0"/>
              <a:t>Teemme selvitys- ja tutkimustoimintaa.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100" dirty="0"/>
              <a:t>Järjestämme asuntopoliittisia tilaisuuksia.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100" dirty="0"/>
              <a:t>Järjestämme opintomatkoja.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100" dirty="0"/>
              <a:t>Vaikutamme asumisasioihin myös Pohjoismaisella ja Euroopan tasolla.</a:t>
            </a:r>
          </a:p>
        </p:txBody>
      </p:sp>
    </p:spTree>
    <p:extLst>
      <p:ext uri="{BB962C8B-B14F-4D97-AF65-F5344CB8AC3E}">
        <p14:creationId xmlns:p14="http://schemas.microsoft.com/office/powerpoint/2010/main" val="1710787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7F5D2B-1D45-4A57-8DDB-9F3E2A7B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Korjausvelkatyökalu jäsenille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0F9DB7-98D5-3532-4091-06EA8401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4269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Korjausvelkatyökalu on Excel-pohjainen taulukkolaskentatyökalu.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Sopii omatoimiseen kiinteistöjen korjausvelan laskentaan.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Kehitetty ennen kaikkea niille jäsenyhteisöille, joilla ei ole aiemmin tehty laajaa korjausvelan arviointia.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Helppokäyttöinen, perustietojen syöttämisen jälkeen myös ylläpito vaivatonta.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Sopii myös perusuran tarkasteluun, korjausvelan muutosta tulevina vuosina voidaan tarkastella tietyin ehdoin.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Myös eri yhteisöjen välinen vertailu mahdollista.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KOVA tarjoaa tukea työkalun käyttöön ja myös kehitysversioita on suunnitteilla, mikäli työkalulle on kysyntää.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Työkalu lanseerattiin tammikuussa 2023.</a:t>
            </a:r>
          </a:p>
        </p:txBody>
      </p:sp>
    </p:spTree>
    <p:extLst>
      <p:ext uri="{BB962C8B-B14F-4D97-AF65-F5344CB8AC3E}">
        <p14:creationId xmlns:p14="http://schemas.microsoft.com/office/powerpoint/2010/main" val="4058714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FBE25C-33F7-B0DC-0C2A-347985A3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F9E62F-A1ED-6CF9-CD0C-2CB6E923E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C615B5B-87AB-E044-88DF-E65D2C02E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" y="476672"/>
            <a:ext cx="7933696" cy="56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9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DC857-EE6D-E2B5-6352-E50C3F7F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Vastuullisuusraportointimalli jäsenistölle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520AF8-54D1-C6F5-06FB-CBF3D84BD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/>
              <a:t>Excel-</a:t>
            </a:r>
            <a:endParaRPr lang="fi-FI"/>
          </a:p>
          <a:p>
            <a:r>
              <a:rPr lang="fi-FI"/>
              <a:t>    laskenta-</a:t>
            </a:r>
            <a:br>
              <a:rPr lang="fi-FI"/>
            </a:br>
            <a:r>
              <a:rPr lang="fi-FI"/>
              <a:t>    taulukko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1D99B98-ADF6-941A-7C67-B322BA45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93" y="1600201"/>
            <a:ext cx="6235399" cy="278033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F200EBF-8623-DC5B-68DC-591EA8AC3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525936"/>
            <a:ext cx="5172797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2B4A27-CAF8-72AA-E627-2BC13078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Hiilijalanjälkilaskennan malli jäsenistölle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AA9130-9206-EEB8-E9E2-80121264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600201"/>
            <a:ext cx="1676872" cy="43490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/>
              <a:t>Excel-</a:t>
            </a:r>
            <a:endParaRPr lang="fi-FI"/>
          </a:p>
          <a:p>
            <a:r>
              <a:rPr lang="fi-FI"/>
              <a:t>    laskenta-</a:t>
            </a:r>
          </a:p>
          <a:p>
            <a:r>
              <a:rPr lang="fi-FI"/>
              <a:t>    taulukko</a:t>
            </a:r>
            <a:br>
              <a:rPr lang="fi-FI"/>
            </a:b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18A42E9-BDAF-C2CB-05A5-0CE945A4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16820"/>
            <a:ext cx="5493296" cy="186734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44E7681-A2EE-A1F4-4045-F9621DF2A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003477"/>
            <a:ext cx="6336704" cy="128386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98F8EA8-AEF8-8369-AA0F-90C19C875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056" y="5468885"/>
            <a:ext cx="6357392" cy="5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13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888136F1-A0F8-56B9-DDD9-A5EDC5C8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429000"/>
            <a:ext cx="6077798" cy="30963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9DCEE54-2225-27F7-BF70-0E6E5041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Hallinnon opas toimitusjohtajille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49D849-58BA-7E0A-D9AA-4159CBE1E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Sisältöä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F58523E-2741-6341-2BFE-9C79CCCC1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80" y="1180907"/>
            <a:ext cx="7071626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3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43D420-B4DF-4494-ABB6-911A1B12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koulutustoiminta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01B7F1-2B46-4B1E-B47C-65BD3AC8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7811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 on vuodesta 2016 lukien järjestänyt omaa koulutustoimintaa jäsenilleen.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Koulutuksia järjestetään nykyään 9-10 kappaletta vuodessa.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KOVAn koulutukset ovat suunniteltu ja räätälöity vain kohtuuhintaisille asuntotoimijoille, jolloin koulutusten sisällöt hyödyttävät eniten jäsenistöä.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Huomioimme koulutuksissa jäsentemme eri henkilöstöryhmiä, myös hallituksen jäsenet.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Koska koulutukset ovat osa KOVAn jäsenpalveluita, ovat ne myös edullisia markkinaehtoisten koulutusten järjestäjien koulutuksiin nähden.</a:t>
            </a:r>
          </a:p>
        </p:txBody>
      </p:sp>
    </p:spTree>
    <p:extLst>
      <p:ext uri="{BB962C8B-B14F-4D97-AF65-F5344CB8AC3E}">
        <p14:creationId xmlns:p14="http://schemas.microsoft.com/office/powerpoint/2010/main" val="689264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DBFA9A-CADF-495A-B966-46D1314B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Koulutukset ja tapahtumat vuonna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2124A-1956-4401-A466-FC2F6050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/>
              <a:t>KOVA järjestää vuonna 2025 yhteensä 10 vain KOVAn jäsenille suunnattua koulutusta.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Kyberturvallisuuskoulutus 4.2.2025, etäkoulutus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Asiakaspalvelukoulutus 12.3.2025, Helsinki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Talotekniikan koulutus 10.-11.4.2025, Helsinki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KOVA-päivät 8.5.2025, Vantaa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Isännöintiin liittyvä koulutus 21.5.2025, Helsinki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 err="1"/>
              <a:t>Tj</a:t>
            </a:r>
            <a:r>
              <a:rPr lang="fi-FI" sz="2500" dirty="0"/>
              <a:t>-päivä &amp; vuokratalopäivät 10.-12.9.2025, Jyväskylä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Tekoälykoulutus 24.9.2025, etäkoulutus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Kielikoulutus (ruotsi ja/tai englanti) alkaen 9.10.2025, etä- ja läsnäolokoulutus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Rakennuttajapäivät 23.-24.10.2025, Helsinki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500" dirty="0"/>
              <a:t>Vastuullisuuskoulutus 20.11.2025, etäkoulutus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/>
              <a:t>Lisäksi erityisesti jäsenyhtiöiden toimitusjohtajille tarkoitetut KOVAn kevätkokous ja seminaari 25.4.2025, </a:t>
            </a:r>
            <a:r>
              <a:rPr lang="fi-FI" sz="2600" dirty="0" err="1"/>
              <a:t>Varken</a:t>
            </a:r>
            <a:r>
              <a:rPr lang="fi-FI" sz="2600" dirty="0"/>
              <a:t> johdon tapaaminen 23.9.2025 ja KOVAn syyskokous 12.11.2025.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1A52FDF-E5AA-E1D0-F05E-7D56B1037AE0}"/>
              </a:ext>
            </a:extLst>
          </p:cNvPr>
          <p:cNvSpPr txBox="1"/>
          <p:nvPr/>
        </p:nvSpPr>
        <p:spPr>
          <a:xfrm rot="20474870">
            <a:off x="2321773" y="1683143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FB162C0-8385-BC51-1E6F-20CD83CDDAD8}"/>
              </a:ext>
            </a:extLst>
          </p:cNvPr>
          <p:cNvSpPr txBox="1"/>
          <p:nvPr/>
        </p:nvSpPr>
        <p:spPr>
          <a:xfrm rot="20474870">
            <a:off x="2507130" y="1935658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3B6B7FA-9C38-C224-A4EE-6FB7773B0882}"/>
              </a:ext>
            </a:extLst>
          </p:cNvPr>
          <p:cNvSpPr txBox="1"/>
          <p:nvPr/>
        </p:nvSpPr>
        <p:spPr>
          <a:xfrm rot="20474870">
            <a:off x="2659530" y="2223690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387F5E8-8CB2-7416-457C-7FDF8CE7320F}"/>
              </a:ext>
            </a:extLst>
          </p:cNvPr>
          <p:cNvSpPr txBox="1"/>
          <p:nvPr/>
        </p:nvSpPr>
        <p:spPr>
          <a:xfrm rot="20474870">
            <a:off x="2811930" y="2388790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4DC7FFC-0DB4-F04A-D4CC-9230B92A2805}"/>
              </a:ext>
            </a:extLst>
          </p:cNvPr>
          <p:cNvSpPr txBox="1"/>
          <p:nvPr/>
        </p:nvSpPr>
        <p:spPr>
          <a:xfrm rot="20474870">
            <a:off x="2811930" y="2693590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D0DF2D3-5DDB-F257-B62D-51BED9CCFA1B}"/>
              </a:ext>
            </a:extLst>
          </p:cNvPr>
          <p:cNvSpPr txBox="1"/>
          <p:nvPr/>
        </p:nvSpPr>
        <p:spPr>
          <a:xfrm rot="20474870">
            <a:off x="2964330" y="2985690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9CB0B7B-919B-7011-77FC-259310FB8BCA}"/>
              </a:ext>
            </a:extLst>
          </p:cNvPr>
          <p:cNvSpPr txBox="1"/>
          <p:nvPr/>
        </p:nvSpPr>
        <p:spPr>
          <a:xfrm rot="20474870">
            <a:off x="1935630" y="5481240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</p:spTree>
    <p:extLst>
      <p:ext uri="{BB962C8B-B14F-4D97-AF65-F5344CB8AC3E}">
        <p14:creationId xmlns:p14="http://schemas.microsoft.com/office/powerpoint/2010/main" val="2818453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41CF3-5C79-46AD-BF43-C4881AC7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koulutusten onnistuminen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EC29C5-5570-47DB-B785-071D3109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502657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Koulutuksiimme osallistui vuonna 2024 yli 400 henkilöä. Vuonna 2023 koulutuksiimme osallistui myös yli 400 henkilöä.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KOVAn koulutukset ovat osoittautuneet onnistuneiksi kerättyjen palautteiden perusteella.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Keräämme palautteissa myös osallistujilta toiveita tulevista koulutusten aiheista.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Muutamia esimerkkipalautteita vuosien varrelta: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”Oli toimiva kokonaisuus, erittäin mielenkiintoinen ja kattava paketti. Ensimmäisenä kertana positiivinen kokemus. </a:t>
            </a:r>
            <a:r>
              <a:rPr lang="fi-FI">
                <a:sym typeface="Wingdings" panose="05000000000000000000" pitchFamily="2" charset="2"/>
              </a:rPr>
              <a:t></a:t>
            </a:r>
            <a:r>
              <a:rPr lang="fi-FI"/>
              <a:t>”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”Iso kiitos järjestäjille! Kaikki toimi hyvin! Tällaisia koulutuksia lisää, aiheet mielenkiintoisia.”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”Etäkoulutus on aina surkeaa, mutta silti tämä hakkasi </a:t>
            </a:r>
            <a:r>
              <a:rPr lang="fi-FI" err="1"/>
              <a:t>mennentullen</a:t>
            </a:r>
            <a:r>
              <a:rPr lang="fi-FI"/>
              <a:t> kaikki </a:t>
            </a:r>
            <a:r>
              <a:rPr lang="fi-FI" err="1"/>
              <a:t>Kiinkon</a:t>
            </a:r>
            <a:r>
              <a:rPr lang="fi-FI"/>
              <a:t> live koulutukset!”</a:t>
            </a:r>
          </a:p>
        </p:txBody>
      </p:sp>
    </p:spTree>
    <p:extLst>
      <p:ext uri="{BB962C8B-B14F-4D97-AF65-F5344CB8AC3E}">
        <p14:creationId xmlns:p14="http://schemas.microsoft.com/office/powerpoint/2010/main" val="3765883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7D679-2E90-4C6B-BD78-FB8AE451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tutkimus- ja selvitystoiminta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1D0FE5-35A5-4BD4-BB3A-B2EF226E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417638"/>
            <a:ext cx="8229600" cy="50085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Vuosittaiset jäsenten tilastokyselyt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900" dirty="0"/>
              <a:t>Jäsenet pääsevät hyödyntämään kyselyn tuloksia omassa toiminnassaan.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Keväällä 2022 hankittiin selvitys mitä asukasvalinnan katsominen julkiseksi hallintotehtäväksi ja rikosoikeudellisen virkavastuun ulottaminen asukasvalintaan tarkoittaa asumisoikeusyhtiöille.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 toteuttaa jäsenyhteisöjensä kanssa valtakunnallisia asukastyytyväisyysselvityksiä (tähän mennessä 3 kpl, viimeisin vuonna 2024).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Syksyllä 2020 selvitettiin jäsenten kanssa valtion tukeman asuntokannan korjausvelan määrää. Korjausvelkaselvitys uusittiin syksyllä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 on toteuttanut myös jäsenistön käyttöön tarkoitettuja selvityksiä (esim. valtion tukeman asuntotuotannon rahoituksen vaihtoehdoista).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 tuottaa tietoa myös valtionhallinnolle, mm.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900" dirty="0"/>
              <a:t>Vuosittaiset tilastot KOVAn jäsenten investoinneista.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900" dirty="0"/>
              <a:t>Selvitykset, esim. asumisneuvonnasta vuonna 2020.</a:t>
            </a:r>
          </a:p>
        </p:txBody>
      </p:sp>
    </p:spTree>
    <p:extLst>
      <p:ext uri="{BB962C8B-B14F-4D97-AF65-F5344CB8AC3E}">
        <p14:creationId xmlns:p14="http://schemas.microsoft.com/office/powerpoint/2010/main" val="4111728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054201"/>
          </a:xfrm>
        </p:spPr>
        <p:txBody>
          <a:bodyPr>
            <a:normAutofit/>
          </a:bodyPr>
          <a:lstStyle/>
          <a:p>
            <a:r>
              <a:rPr lang="fi-FI"/>
              <a:t>KOVAn edunvalvontatoiminta</a:t>
            </a:r>
          </a:p>
        </p:txBody>
      </p:sp>
    </p:spTree>
    <p:extLst>
      <p:ext uri="{BB962C8B-B14F-4D97-AF65-F5344CB8AC3E}">
        <p14:creationId xmlns:p14="http://schemas.microsoft.com/office/powerpoint/2010/main" val="354523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1D4BE-F051-499F-8BE3-7BD5A8F9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KOVAn jäsenmäärän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91D168-127B-476B-BED3-C59F14C22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fi-FI" sz="2000" b="1"/>
              <a:t>Ajankohta		Jäsenmäärä		Jäsenten </a:t>
            </a:r>
          </a:p>
          <a:p>
            <a:r>
              <a:rPr lang="fi-FI" sz="2000" b="1"/>
              <a:t>			(muutos edelliseen)	asuntomäärä</a:t>
            </a:r>
            <a:endParaRPr lang="fi-FI" sz="2000"/>
          </a:p>
          <a:p>
            <a:r>
              <a:rPr lang="fi-FI" sz="2000"/>
              <a:t>29.8.2013		9			118 000</a:t>
            </a:r>
          </a:p>
          <a:p>
            <a:r>
              <a:rPr lang="fi-FI" sz="2000"/>
              <a:t>31.12.2014		9 (0)			119 000 (+1 000)</a:t>
            </a:r>
          </a:p>
          <a:p>
            <a:r>
              <a:rPr lang="fi-FI" sz="2000"/>
              <a:t>31.12.2015		14 (+5)			135 000 (+8 000)</a:t>
            </a:r>
          </a:p>
          <a:p>
            <a:r>
              <a:rPr lang="fi-FI" sz="2000"/>
              <a:t>31.12.2016		22 (+8)			164 500 (+29 500)</a:t>
            </a:r>
          </a:p>
          <a:p>
            <a:r>
              <a:rPr lang="fi-FI" sz="2000"/>
              <a:t>31.12.2017		33 (+11)		180 000 (+15 500)</a:t>
            </a:r>
          </a:p>
          <a:p>
            <a:r>
              <a:rPr lang="fi-FI" sz="2000"/>
              <a:t>31.12.2018		46 (+13)		194 000 (+14 000)</a:t>
            </a:r>
          </a:p>
          <a:p>
            <a:r>
              <a:rPr lang="fi-FI" sz="2000"/>
              <a:t>31.12.2019		53 (+7)			200 500 (+6 500)</a:t>
            </a:r>
          </a:p>
          <a:p>
            <a:r>
              <a:rPr lang="fi-FI" sz="2000"/>
              <a:t>31.12.2020	</a:t>
            </a:r>
            <a:r>
              <a:rPr lang="fi-FI" sz="2000">
                <a:solidFill>
                  <a:schemeClr val="accent6"/>
                </a:solidFill>
              </a:rPr>
              <a:t>	84 (+32)		235 000 (+34 500)</a:t>
            </a:r>
          </a:p>
          <a:p>
            <a:r>
              <a:rPr lang="fi-FI" sz="2000">
                <a:solidFill>
                  <a:schemeClr val="accent6"/>
                </a:solidFill>
              </a:rPr>
              <a:t>31.12.2021		112 (+28)		305 000 (+70 000)</a:t>
            </a:r>
          </a:p>
          <a:p>
            <a:r>
              <a:rPr lang="fi-FI" sz="2000">
                <a:solidFill>
                  <a:schemeClr val="accent6"/>
                </a:solidFill>
              </a:rPr>
              <a:t>31.12.2022		117 (+5)		317 000 (+12 000)</a:t>
            </a:r>
          </a:p>
          <a:p>
            <a:r>
              <a:rPr lang="fi-FI" sz="2000">
                <a:solidFill>
                  <a:schemeClr val="accent6"/>
                </a:solidFill>
              </a:rPr>
              <a:t>31.12.2023		128 (+11)		328 000 (+11 000)</a:t>
            </a:r>
          </a:p>
          <a:p>
            <a:r>
              <a:rPr lang="fi-FI" sz="2000">
                <a:solidFill>
                  <a:schemeClr val="accent6"/>
                </a:solidFill>
              </a:rPr>
              <a:t>31.12.2024		131 (+3)		330 000 (+2 000)</a:t>
            </a:r>
          </a:p>
        </p:txBody>
      </p:sp>
    </p:spTree>
    <p:extLst>
      <p:ext uri="{BB962C8B-B14F-4D97-AF65-F5344CB8AC3E}">
        <p14:creationId xmlns:p14="http://schemas.microsoft.com/office/powerpoint/2010/main" val="1537476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Miten KOVA tekee edunvalvontaa?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531460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Tapaamme säännöllisesti poliittisia päätöksentekijöitä, virkamiehiä (mm. YM, STM, VM ja virastot), sidosryhmiä ja median edustajia.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Lausumme ministeriöille ajankohtaisista vuokratalo- ja asumisoikeusyhtiöiden toimintaan vaikuttavista lainsäädäntöhankkeista.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Osallistumme valtionhallinnon työryhmiin (esim. Rakennusalan suhdanneryhmä).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Olemme kuultavana eduskunnassa vuokratalo- ja </a:t>
            </a:r>
            <a:r>
              <a:rPr lang="fi-FI" err="1"/>
              <a:t>asumisoikeusyhtiöi-den</a:t>
            </a:r>
            <a:r>
              <a:rPr lang="fi-FI"/>
              <a:t> toimintaan vaikuttavista lakiesityksistä ja valtion talousarviosta.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Järjestämme seminaareja ajankohtaisista asuntopoliittisista asioista.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Osallistumme kv-toimintaan, joka tarjoaa meille tietoa EU:sta ja sen päätöksenteosta sekä muiden maiden asuntopoliittisesta tilanteesta.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Teemme edunvalvontaamme tukevaa tutkimus- ja selvitystoimintaa (esim. valtakunnallinen asukastyytyväisyysselvitys).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Viestimme (mm. tiedotteet, internetsivut ja mielipidekirjoitukset) aktiivisesti toiminnastamme paitsi jäsenillemme, myös päättäjille, virkamiehille ja muille sidosryhmille sekä medialle.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Keräämme jäseniltämme näkemyksiä, tietoja (esim. tilastoja) ja ongelmakohtia edunvalvontaamme varten.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Viestimme jäsenillemme tekemisistämme.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Olemme paitsi proaktiivisia, myös reaktiivisia – asiasta riippuen.</a:t>
            </a:r>
          </a:p>
        </p:txBody>
      </p:sp>
    </p:spTree>
    <p:extLst>
      <p:ext uri="{BB962C8B-B14F-4D97-AF65-F5344CB8AC3E}">
        <p14:creationId xmlns:p14="http://schemas.microsoft.com/office/powerpoint/2010/main" val="2044398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Nykyiset jäsenyydet ja edustukset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4973" y="1556792"/>
            <a:ext cx="8601397" cy="50265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YM: Asumisoikeusasioiden neuvottelukunta: jäsen Vilma Pihlaja ja varajäsen Jouni Parkkonen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YM: Rakennusvalvontauudistuksen työryhmä: jäsen Jani Pakarinen ja varajäsen Vilma Pihlaja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YM: </a:t>
            </a:r>
            <a:r>
              <a:rPr lang="fi-FI" dirty="0" err="1"/>
              <a:t>EPBD:n</a:t>
            </a:r>
            <a:r>
              <a:rPr lang="fi-FI" dirty="0"/>
              <a:t> kansallisen valmistelun seurantaryhmä: jäsen Jani Pakarinen ja varajäsen Vilma Pihlaja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YM: Kansallisen rakennusten perusparannussuunnitelman seurantaryhmä: jäsen Jani Pakarinen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Varke</a:t>
            </a:r>
            <a:r>
              <a:rPr lang="fi-FI" dirty="0"/>
              <a:t>: Asunnottomuuden ennaltaehkäisyn seurantaryhmä (asumisneuvonta): jäsen Vilma Pihlaja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VM: Rakennusalan suhdanneryhmä (Raksu): jäsen Eetu Kauria</a:t>
            </a:r>
          </a:p>
        </p:txBody>
      </p:sp>
    </p:spTree>
    <p:extLst>
      <p:ext uri="{BB962C8B-B14F-4D97-AF65-F5344CB8AC3E}">
        <p14:creationId xmlns:p14="http://schemas.microsoft.com/office/powerpoint/2010/main" val="2795243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7DAD85-EB83-FC2C-5D1A-89F06363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Nykyiset jäsenyydet ja edustukset...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66D08B-693D-4390-93FA-0193EEC94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Green Building </a:t>
            </a:r>
            <a:r>
              <a:rPr lang="fi-FI" sz="2400" dirty="0" err="1"/>
              <a:t>Council</a:t>
            </a:r>
            <a:r>
              <a:rPr lang="fi-FI" sz="2400" dirty="0"/>
              <a:t> Finland ry: KOVA on yhteistyöjäsen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Rakennustietosäätiö RTS </a:t>
            </a:r>
            <a:r>
              <a:rPr lang="fi-FI" sz="2400" dirty="0" err="1"/>
              <a:t>sr</a:t>
            </a:r>
            <a:r>
              <a:rPr lang="fi-FI" sz="2400" dirty="0"/>
              <a:t>: KOVA on taustayhteisö. Edustus edustajistossa: jäsen Sami Ylenius ja varajäsen Jouni Parkkonen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Rakentamisen Laatu RALA ry: KOVA on jäsen. Edustus hallituksessa 2025-26: varajäsen Jouni Parkkonen. Edustus arviointilautakunnan talonrakennusjaostossa: jäsen Sami Ylenius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SOSTE Suomen </a:t>
            </a:r>
            <a:r>
              <a:rPr lang="fi-FI" sz="2400" dirty="0" err="1"/>
              <a:t>sosiaali</a:t>
            </a:r>
            <a:r>
              <a:rPr lang="fi-FI" sz="2400" dirty="0"/>
              <a:t> ja terveys ry: KOVA on jäsen. Edustus hallituksessa: jäsen Jouni Parkkonen. Edustus sosiaaliturvakomitean taustaryhmässä: puheenjohtaja Jouni Parkkonen. Edustus taloustoimikunnassa: jäsen Jouni Parkkonen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Housing Nordic (NBO): KOVA on jäsen. Edustus hallituksessa: Jouni Parkkonen (vpj.), Jaakko Kammonen, Teppo Forss ja Mirka Saarholma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Housing Europe: KOVA on jäsen. Edustus vaalivaliokunnassa: Jouni Parkkonen</a:t>
            </a:r>
          </a:p>
        </p:txBody>
      </p:sp>
    </p:spTree>
    <p:extLst>
      <p:ext uri="{BB962C8B-B14F-4D97-AF65-F5344CB8AC3E}">
        <p14:creationId xmlns:p14="http://schemas.microsoft.com/office/powerpoint/2010/main" val="3776831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Sidosryhmät ja yhteistyökumppanit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Valtionhallinto (mm. YM, STM, VM ja virastot)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Ministerit ja heidän esikunnat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Eduskunta ja kansanedustajat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Puolueet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Asunto- ja rakennusalan eri järjestöt Suomessa ja kansainvälisesti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Elinkeinoelämä ja ammattiyhdistysliike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Asukasjärjestöt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Kunnat ja Kuntaliitto</a:t>
            </a:r>
          </a:p>
        </p:txBody>
      </p:sp>
    </p:spTree>
    <p:extLst>
      <p:ext uri="{BB962C8B-B14F-4D97-AF65-F5344CB8AC3E}">
        <p14:creationId xmlns:p14="http://schemas.microsoft.com/office/powerpoint/2010/main" val="1083464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054201"/>
          </a:xfrm>
        </p:spPr>
        <p:txBody>
          <a:bodyPr>
            <a:normAutofit/>
          </a:bodyPr>
          <a:lstStyle/>
          <a:p>
            <a:r>
              <a:rPr lang="fi-FI"/>
              <a:t>KOVA vuonna 2025</a:t>
            </a:r>
          </a:p>
        </p:txBody>
      </p:sp>
    </p:spTree>
    <p:extLst>
      <p:ext uri="{BB962C8B-B14F-4D97-AF65-F5344CB8AC3E}">
        <p14:creationId xmlns:p14="http://schemas.microsoft.com/office/powerpoint/2010/main" val="3675882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Yleistä ja 2025 erityiset 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417638"/>
            <a:ext cx="8208912" cy="48916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12. varsinainen toimintavuosi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Erityiset tavoitteet vuodelle 2025: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strategian uudistaminen,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puolueiden kuntavaaliohjelmiin ja kuntavaalikeskusteluun vaikuttaminen,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40 vuoden korkotukijärjestelmän uudistaminen,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alueidenkäyttölain valmisteluun vaikuttaminen 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/>
              <a:t>rakennusten energiatehokkuusdirektiivin valmistelun kansalliseen toimeenpanoon vaikuttaminen.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2A7A4B-2FDE-E5E9-FA29-4E5355610CB1}"/>
              </a:ext>
            </a:extLst>
          </p:cNvPr>
          <p:cNvSpPr txBox="1"/>
          <p:nvPr/>
        </p:nvSpPr>
        <p:spPr>
          <a:xfrm rot="20474870">
            <a:off x="2811930" y="2198290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1C050B5-DC73-7579-4F5C-ED5D8D98F95B}"/>
              </a:ext>
            </a:extLst>
          </p:cNvPr>
          <p:cNvSpPr txBox="1"/>
          <p:nvPr/>
        </p:nvSpPr>
        <p:spPr>
          <a:xfrm rot="20474870">
            <a:off x="2964330" y="2782490"/>
            <a:ext cx="1532220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b="1">
                <a:solidFill>
                  <a:srgbClr val="FF0000"/>
                </a:solidFill>
              </a:rPr>
              <a:t>Toteutettu</a:t>
            </a:r>
          </a:p>
        </p:txBody>
      </p:sp>
    </p:spTree>
    <p:extLst>
      <p:ext uri="{BB962C8B-B14F-4D97-AF65-F5344CB8AC3E}">
        <p14:creationId xmlns:p14="http://schemas.microsoft.com/office/powerpoint/2010/main" val="1929582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Edunvalvontatoiminta 2025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52565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Yhdistyksen tärkeimpänä tehtävänä on vuokratalo- ja asumisoikeusyhteisöjen elinkeinopoliittinen ja muu niiden toimintaedellytyksiin liittyvä edunvalvonta sekä asuntopoliittinen toiminta.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Vaikuttamistoiminnan tavoitteena on parantaa yleishyödyllisten ja omakustannusperiaatteella toimivien vuokratalo- ja asumisoikeusyhteisöjen toimintaedellytyksiä ja vahvistaa kohtuuhintaisen vuokra- ja asumisoikeusasuntotuotannon tuotantotukijärjestelmää.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Lausunnot vuokratalo- ja asumisoikeusyhteisöjen toimintaan vaikuttavista lainsäädäntömuutoksista ja valtion talousarviosta.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Ministeriöiden ja muiden viranomaisten tapaamiset.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Poliittisten päättäjien tapaamiset.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Hallituksen puoliväliriiheen ja budjettiriiheen vaikuttaminen.</a:t>
            </a:r>
          </a:p>
        </p:txBody>
      </p:sp>
    </p:spTree>
    <p:extLst>
      <p:ext uri="{BB962C8B-B14F-4D97-AF65-F5344CB8AC3E}">
        <p14:creationId xmlns:p14="http://schemas.microsoft.com/office/powerpoint/2010/main" val="2017065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Edunvalvontatoiminta 2025...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Vuoden 2025 edunvalvonnassa korostuvat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kuntavaalit,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hallitusohjelman toimeenpano,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asumisoikeusjärjestelmän tulevaisuus,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uuden Valtion tukeman asuntorakentamisen keskuksen toiminnan käynnistyminen,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elinkaariajattelun korostaminen valtion tukeman asuntotuotannon hankekäsittelyssä 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rakennuskannan energiatehokkuus ja ilmastotavoitteet sekä niihin liittyvät sääntelyn muutokset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Sote-uudistuksen toimeenpanon seuranta, erityisesti palveluasumisen osalta.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Erityisryhmien asuntotuotanto.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Yhteistyö Sillanrakentajat-verkoston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err="1"/>
              <a:t>CSRD:n</a:t>
            </a:r>
            <a:r>
              <a:rPr lang="fi-FI"/>
              <a:t> toimeenpano ja kansallinen soveltaminen.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Asumisneuvonta ja asunnottomuuden vähentäminen.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Sosiaaliturvan leikkaukset ja niiden vaikutukset toimialaan.</a:t>
            </a:r>
          </a:p>
        </p:txBody>
      </p:sp>
    </p:spTree>
    <p:extLst>
      <p:ext uri="{BB962C8B-B14F-4D97-AF65-F5344CB8AC3E}">
        <p14:creationId xmlns:p14="http://schemas.microsoft.com/office/powerpoint/2010/main" val="775270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0D887D-E9F0-5ADD-D770-03DF750D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Edunvalvontatoiminta 2025...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29C5F7-00B1-A204-6C00-98AC43083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Kiinteistökannan hiilineutraalisuuden edistäminen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EPBD:n</a:t>
            </a:r>
            <a:r>
              <a:rPr lang="fi-FI" dirty="0"/>
              <a:t> kansallinen valmistelutyö.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Kiertotalouden </a:t>
            </a:r>
            <a:r>
              <a:rPr lang="fi-FI" dirty="0" err="1"/>
              <a:t>green</a:t>
            </a:r>
            <a:r>
              <a:rPr lang="fi-FI" dirty="0"/>
              <a:t> </a:t>
            </a:r>
            <a:r>
              <a:rPr lang="fi-FI" dirty="0" err="1"/>
              <a:t>deal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Rakennusvalvontauudistus.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Rakentamislain muutokset (mm. lyhytvuokraus).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Valtion tukeman asuntotuotannon kehittämisen työryhmän (ns. Nykäsen työryhmän) suositusten eteenpäinvienti.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Huoneenvuokralainsäädännön uudistus.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Pienten riita-asioiden menettely.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Avoimuusrekisterin raportointi jatkuu ja laajenee koskemaan myös resursseja.</a:t>
            </a:r>
          </a:p>
        </p:txBody>
      </p:sp>
    </p:spTree>
    <p:extLst>
      <p:ext uri="{BB962C8B-B14F-4D97-AF65-F5344CB8AC3E}">
        <p14:creationId xmlns:p14="http://schemas.microsoft.com/office/powerpoint/2010/main" val="2308367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000"/>
              <a:t>Lisätietoja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0872" y="1700808"/>
            <a:ext cx="8229600" cy="4464496"/>
          </a:xfrm>
        </p:spPr>
        <p:txBody>
          <a:bodyPr>
            <a:noAutofit/>
          </a:bodyPr>
          <a:lstStyle/>
          <a:p>
            <a:pPr algn="ctr"/>
            <a:r>
              <a:rPr lang="fi-FI" sz="2500"/>
              <a:t>Jouni Parkkonen</a:t>
            </a:r>
          </a:p>
          <a:p>
            <a:pPr algn="ctr"/>
            <a:r>
              <a:rPr lang="fi-FI" sz="2500"/>
              <a:t>Toimitusjohtaja</a:t>
            </a:r>
          </a:p>
          <a:p>
            <a:pPr algn="ctr"/>
            <a:r>
              <a:rPr lang="fi-FI" sz="2500"/>
              <a:t>Kohtuuhintaisten vuokra- ja asumisoikeustalojen omistajat – KOVA ry</a:t>
            </a:r>
          </a:p>
          <a:p>
            <a:pPr algn="ctr"/>
            <a:endParaRPr lang="fi-FI" sz="2500"/>
          </a:p>
          <a:p>
            <a:pPr algn="ctr"/>
            <a:r>
              <a:rPr lang="fi-FI" sz="2500"/>
              <a:t>Yliopistonkatu 5, 7. krs</a:t>
            </a:r>
          </a:p>
          <a:p>
            <a:pPr algn="ctr"/>
            <a:r>
              <a:rPr lang="fi-FI" sz="2500"/>
              <a:t>00100 Helsinki</a:t>
            </a:r>
          </a:p>
          <a:p>
            <a:pPr algn="ctr"/>
            <a:r>
              <a:rPr lang="fi-FI" sz="2500"/>
              <a:t>puh. 040 593 3338</a:t>
            </a:r>
          </a:p>
          <a:p>
            <a:pPr algn="ctr"/>
            <a:r>
              <a:rPr lang="fi-FI" sz="2500">
                <a:hlinkClick r:id="rId2"/>
              </a:rPr>
              <a:t>jouni.parkkonen@kovary.fi</a:t>
            </a:r>
            <a:endParaRPr lang="fi-FI" sz="2500"/>
          </a:p>
          <a:p>
            <a:pPr algn="ctr"/>
            <a:r>
              <a:rPr lang="fi-FI" sz="2500"/>
              <a:t>@</a:t>
            </a:r>
            <a:r>
              <a:rPr lang="fi-FI" sz="2500" err="1"/>
              <a:t>ParkkonenJouni</a:t>
            </a:r>
            <a:endParaRPr lang="fi-FI" sz="2500"/>
          </a:p>
          <a:p>
            <a:pPr algn="ctr"/>
            <a:r>
              <a:rPr lang="fi-FI" sz="2500">
                <a:hlinkClick r:id="rId3"/>
              </a:rPr>
              <a:t>https://www.kovary.fi/</a:t>
            </a:r>
            <a:endParaRPr lang="fi-FI" sz="2500"/>
          </a:p>
        </p:txBody>
      </p:sp>
    </p:spTree>
    <p:extLst>
      <p:ext uri="{BB962C8B-B14F-4D97-AF65-F5344CB8AC3E}">
        <p14:creationId xmlns:p14="http://schemas.microsoft.com/office/powerpoint/2010/main" val="267540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KOVA lukuina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412776"/>
            <a:ext cx="8208912" cy="489654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137 jäsenyhtiötä.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KOVAn jäsenillä on omistuksessaan 340 000 vuokra- ja asumisoikeusasuntoa noin 150 kunnan alueella Suomessa.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Jäsenillämme asuu yli 500 000 henkilöä.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KOVAn jäsenet omistavat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noin 85 prosenttia kaikista rajoituksenalaisista, normaaleista valtion tukemista vuokra-asunnoista,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noin 70 prosenttia kaikista rajoituksenalaista valtion tukemista vuokra-asunnoista ja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noin 85 prosenttia kaikista ASO-asunnoista.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KOVAn jäsenet aloittavat vuonna 2025 yhteensä noin 4 700 kohtuuhintaisen asunnon rakennuttamisen.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KOVAn jäsenet rakennuttavat kaikesta valtion tukemien asuntojen uudistuotannosta noin 80 prosenttia.</a:t>
            </a:r>
          </a:p>
        </p:txBody>
      </p:sp>
    </p:spTree>
    <p:extLst>
      <p:ext uri="{BB962C8B-B14F-4D97-AF65-F5344CB8AC3E}">
        <p14:creationId xmlns:p14="http://schemas.microsoft.com/office/powerpoint/2010/main" val="369666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KOVAn jäsenet (8/2025 tilanne)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484784"/>
            <a:ext cx="4485184" cy="5112568"/>
          </a:xfrm>
        </p:spPr>
        <p:txBody>
          <a:bodyPr>
            <a:noAutofit/>
          </a:bodyPr>
          <a:lstStyle/>
          <a:p>
            <a:r>
              <a:rPr lang="fi-FI" sz="1400" b="1" dirty="0"/>
              <a:t>YHTIÖ			   ASUNTOMÄÄRÄ 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A-Kruunu Oy			3 063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Alavuden Vuokra-asunnot Oy	590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ARA-asuntojen tuotanto ARTTU Oy	2 185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Asikkalatalot</a:t>
            </a:r>
            <a:r>
              <a:rPr lang="fi-FI" sz="1600" dirty="0"/>
              <a:t> Oy			283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Aspa</a:t>
            </a:r>
            <a:r>
              <a:rPr lang="fi-FI" sz="1600" dirty="0"/>
              <a:t>-säätiö </a:t>
            </a:r>
            <a:r>
              <a:rPr lang="fi-FI" sz="1600" dirty="0" err="1"/>
              <a:t>sr</a:t>
            </a:r>
            <a:r>
              <a:rPr lang="fi-FI" sz="1600" dirty="0"/>
              <a:t>			949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Asuntosäätiö </a:t>
            </a:r>
            <a:r>
              <a:rPr lang="fi-FI" sz="1600" dirty="0" err="1"/>
              <a:t>sr</a:t>
            </a:r>
            <a:r>
              <a:rPr lang="fi-FI" sz="1600" dirty="0"/>
              <a:t>			18 389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ES-Laatuasunnot Oy		648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Espoon Asunnot Oy		16 994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Forssa-asunnot Oy		487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Hamina-Asunnot Oy		744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Hattula-Kiinteistöt Oy		297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Heinolan Vuokra-asunnot Oy	728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Helsingin Asumisoikeus Oy	6 700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Helsingin kaupungin asunnot Oy	54 664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Hollolan Asuntotalot Oy		438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572000" y="1484784"/>
            <a:ext cx="4485184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YHTIÖ			   ASUNTOMÄÄRÄ</a:t>
            </a:r>
          </a:p>
          <a:p>
            <a:r>
              <a:rPr lang="fi-FI" sz="1400" b="1" dirty="0"/>
              <a:t>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Hyvinkään Vuokra-asunnot Oy	2 163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Hämeenlinnan Asunnot Oy	2 351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Iin Vuokratalot Oy		224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Iitin Vuokratalot Oy		387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Ilmajoen Vuokratalot Oy		340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Imatran Vuokra-asunnot Oy	1 153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Inarin vuokra-asunnot Oy		541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Isonkyrön Asuntovuokraus Oy	214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Janakkalan Asunnot Oy		596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Joensuun Ellin Kodit Oy		7 400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Jyväskylän Vuokra-asunnot Oy	7 314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Järvenpään Mestariasunnot Oy	2 070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KAS asunnot Oy		8 996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Kauhajoen Asunnot Oy		428</a:t>
            </a:r>
          </a:p>
        </p:txBody>
      </p:sp>
    </p:spTree>
    <p:extLst>
      <p:ext uri="{BB962C8B-B14F-4D97-AF65-F5344CB8AC3E}">
        <p14:creationId xmlns:p14="http://schemas.microsoft.com/office/powerpoint/2010/main" val="200920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CE0E7-A4E4-441F-8026-A5D4263D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KOVAn jäsenet (8/2025 tilanne)...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3C522A3-8EA0-484C-B88D-066809ED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4485184" cy="5184576"/>
          </a:xfrm>
        </p:spPr>
        <p:txBody>
          <a:bodyPr>
            <a:noAutofit/>
          </a:bodyPr>
          <a:lstStyle/>
          <a:p>
            <a:r>
              <a:rPr lang="fi-FI" sz="1400" b="1" dirty="0"/>
              <a:t>YHTIÖ			   ASUNTOMÄÄRÄ 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Kauhavan Vuokra-asunnot Oy	926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Keminmaan Vuokra-asunnot Oy	311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Keuruun Asunnot Oy		389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Ahmahaka		199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Enontekiön kunnan asunnot				105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Haapajärven Vuokratalot				272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Itätuuli (Kemi)	816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</a:t>
            </a:r>
            <a:r>
              <a:rPr lang="fi-FI" sz="1600" dirty="0" err="1">
                <a:solidFill>
                  <a:schemeClr val="accent6"/>
                </a:solidFill>
              </a:rPr>
              <a:t>Jyrkkälänpolku</a:t>
            </a:r>
            <a:r>
              <a:rPr lang="fi-FI" sz="1600" dirty="0">
                <a:solidFill>
                  <a:schemeClr val="accent6"/>
                </a:solidFill>
              </a:rPr>
              <a:t> (Turku)	644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</a:t>
            </a:r>
            <a:r>
              <a:rPr lang="fi-FI" sz="1600" dirty="0" err="1">
                <a:solidFill>
                  <a:schemeClr val="accent6"/>
                </a:solidFill>
              </a:rPr>
              <a:t>Jämsänmäki</a:t>
            </a:r>
            <a:r>
              <a:rPr lang="fi-FI" sz="1600" dirty="0">
                <a:solidFill>
                  <a:schemeClr val="accent6"/>
                </a:solidFill>
              </a:rPr>
              <a:t>		676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Järvenneito (Utajärvi)	83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Kaarinan Vuokratalot	832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Kalajoen Vuokra-asunnot</a:t>
            </a:r>
          </a:p>
          <a:p>
            <a:r>
              <a:rPr lang="fi-FI" sz="1600" dirty="0">
                <a:solidFill>
                  <a:schemeClr val="accent6"/>
                </a:solidFill>
              </a:rPr>
              <a:t>				279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Kesti (Nivala)	95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Kissantassu (Tampere)	600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4DC51A0-1DB4-41C9-A97F-AED14E63FC2E}"/>
              </a:ext>
            </a:extLst>
          </p:cNvPr>
          <p:cNvSpPr txBox="1">
            <a:spLocks/>
          </p:cNvSpPr>
          <p:nvPr/>
        </p:nvSpPr>
        <p:spPr>
          <a:xfrm>
            <a:off x="4572000" y="1196752"/>
            <a:ext cx="4485184" cy="5251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YHTIÖ			   ASUNTOMÄÄRÄ</a:t>
            </a:r>
          </a:p>
          <a:p>
            <a:r>
              <a:rPr lang="fi-FI" sz="1400" b="1" dirty="0"/>
              <a:t>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Kuhmon Terva-asunnot 587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</a:t>
            </a:r>
            <a:r>
              <a:rPr lang="fi-FI" sz="1600" dirty="0" err="1">
                <a:solidFill>
                  <a:schemeClr val="accent6"/>
                </a:solidFill>
              </a:rPr>
              <a:t>Kummatti</a:t>
            </a:r>
            <a:r>
              <a:rPr lang="fi-FI" sz="1600" dirty="0">
                <a:solidFill>
                  <a:schemeClr val="accent6"/>
                </a:solidFill>
              </a:rPr>
              <a:t> (Raahe)	902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Kuortaneen Asunnot	133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Kuusamon Vuokratalot	963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Kärrykartano (Kurikka)	816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Laihian Vuokratalot	270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Liperin vuokratalot	554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Nikkarinkruunu (Kerava)				1 586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Nivalan Vuokrakodit	380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Paltamon </a:t>
            </a:r>
            <a:r>
              <a:rPr lang="fi-FI" sz="1600" dirty="0" err="1">
                <a:solidFill>
                  <a:schemeClr val="accent6"/>
                </a:solidFill>
              </a:rPr>
              <a:t>Kiehinen</a:t>
            </a:r>
            <a:r>
              <a:rPr lang="fi-FI" sz="1600" dirty="0">
                <a:solidFill>
                  <a:schemeClr val="accent6"/>
                </a:solidFill>
              </a:rPr>
              <a:t>	256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</a:t>
            </a:r>
            <a:r>
              <a:rPr lang="fi-FI" sz="1600" dirty="0" err="1">
                <a:solidFill>
                  <a:schemeClr val="accent6"/>
                </a:solidFill>
              </a:rPr>
              <a:t>Pikipruukki</a:t>
            </a:r>
            <a:r>
              <a:rPr lang="fi-FI" sz="1600" dirty="0">
                <a:solidFill>
                  <a:schemeClr val="accent6"/>
                </a:solidFill>
              </a:rPr>
              <a:t> (Vaasa)	3 261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</a:t>
            </a:r>
            <a:r>
              <a:rPr lang="fi-FI" sz="1600" dirty="0" err="1">
                <a:solidFill>
                  <a:schemeClr val="accent6"/>
                </a:solidFill>
              </a:rPr>
              <a:t>Rillankivi</a:t>
            </a:r>
            <a:r>
              <a:rPr lang="fi-FI" sz="1600" dirty="0">
                <a:solidFill>
                  <a:schemeClr val="accent6"/>
                </a:solidFill>
              </a:rPr>
              <a:t> (Pyhäjärvi)	252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Satakruunu		204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Sievin Jussi		239</a:t>
            </a:r>
          </a:p>
        </p:txBody>
      </p:sp>
    </p:spTree>
    <p:extLst>
      <p:ext uri="{BB962C8B-B14F-4D97-AF65-F5344CB8AC3E}">
        <p14:creationId xmlns:p14="http://schemas.microsoft.com/office/powerpoint/2010/main" val="59702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CE0E7-A4E4-441F-8026-A5D4263D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KOVAn jäsenet (8/2025 tilanne)...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3C522A3-8EA0-484C-B88D-066809ED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4485184" cy="5616624"/>
          </a:xfrm>
        </p:spPr>
        <p:txBody>
          <a:bodyPr>
            <a:noAutofit/>
          </a:bodyPr>
          <a:lstStyle/>
          <a:p>
            <a:r>
              <a:rPr lang="fi-FI" sz="1400" b="1" dirty="0"/>
              <a:t>YHTIÖ			   ASUNTOMÄÄRÄ 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Sotkanmaa		634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Suomussalmen Vuokratalot</a:t>
            </a:r>
          </a:p>
          <a:p>
            <a:r>
              <a:rPr lang="fi-FI" sz="1600" dirty="0">
                <a:solidFill>
                  <a:schemeClr val="accent6"/>
                </a:solidFill>
              </a:rPr>
              <a:t>				471</a:t>
            </a:r>
            <a:endParaRPr lang="fi-FI" sz="1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Suonenjoen Vuokratalot				400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Taloherttua (Kangasala)				1 081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Toholammin vuokratalot				134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Uudenkaupungin Vuokratalot</a:t>
            </a:r>
          </a:p>
          <a:p>
            <a:r>
              <a:rPr lang="fi-FI" sz="1600" dirty="0">
                <a:solidFill>
                  <a:schemeClr val="accent6"/>
                </a:solidFill>
              </a:rPr>
              <a:t>				738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</a:t>
            </a:r>
            <a:r>
              <a:rPr lang="fi-FI" sz="1600" dirty="0" err="1">
                <a:solidFill>
                  <a:schemeClr val="accent6"/>
                </a:solidFill>
              </a:rPr>
              <a:t>Vetelinraitti</a:t>
            </a:r>
            <a:r>
              <a:rPr lang="fi-FI" sz="1600" dirty="0">
                <a:solidFill>
                  <a:schemeClr val="accent6"/>
                </a:solidFill>
              </a:rPr>
              <a:t> (Veteli)	170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 Oy Ähtärin Vuokratalot	236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Kiinteistöyhtiö Ars </a:t>
            </a:r>
            <a:r>
              <a:rPr lang="fi-FI" sz="1600" dirty="0" err="1">
                <a:solidFill>
                  <a:schemeClr val="accent6"/>
                </a:solidFill>
              </a:rPr>
              <a:t>Longa</a:t>
            </a:r>
            <a:r>
              <a:rPr lang="fi-FI" sz="1600" dirty="0">
                <a:solidFill>
                  <a:schemeClr val="accent6"/>
                </a:solidFill>
              </a:rPr>
              <a:t> Oy	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Kirkkonummen Vuokra-asunnot Oy	1 211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Kokkolan Vuokra Asunnot Oy	1 463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accent6"/>
                </a:solidFill>
              </a:rPr>
              <a:t>Koskelantalot</a:t>
            </a:r>
            <a:r>
              <a:rPr lang="fi-FI" sz="1600" dirty="0">
                <a:solidFill>
                  <a:schemeClr val="accent6"/>
                </a:solidFill>
              </a:rPr>
              <a:t> Oy (Mänttä-Vilppula)	547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4DC51A0-1DB4-41C9-A97F-AED14E63FC2E}"/>
              </a:ext>
            </a:extLst>
          </p:cNvPr>
          <p:cNvSpPr txBox="1">
            <a:spLocks/>
          </p:cNvSpPr>
          <p:nvPr/>
        </p:nvSpPr>
        <p:spPr>
          <a:xfrm>
            <a:off x="4572000" y="1196752"/>
            <a:ext cx="4485184" cy="5251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82818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b="1" dirty="0"/>
              <a:t>YHTIÖ			   ASUNTOMÄÄRÄ</a:t>
            </a:r>
          </a:p>
          <a:p>
            <a:r>
              <a:rPr lang="fi-FI" sz="1400" b="1" dirty="0"/>
              <a:t>			                 1.1.2025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Kotkan Asunnot Oy		2 525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Kouvolan Asunnot Oy		4 223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Kuopion Vanhustenkotiyhdistys ry	498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Kärsämäen Asunnot Oy		184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Lahden Talot Oy			7 312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Lahden vanhusten asuntosäätiö </a:t>
            </a:r>
            <a:r>
              <a:rPr lang="fi-FI" sz="1600" dirty="0" err="1">
                <a:solidFill>
                  <a:schemeClr val="accent6"/>
                </a:solidFill>
              </a:rPr>
              <a:t>sr</a:t>
            </a:r>
            <a:r>
              <a:rPr lang="fi-FI" sz="1600" dirty="0">
                <a:solidFill>
                  <a:schemeClr val="accent6"/>
                </a:solidFill>
              </a:rPr>
              <a:t>	1 253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Lakea Kiinteistöt Oy		1 367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Lappeenrannan Asuntopalvelu Oy	4 864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Lapuan Kotiasunnot Oy		750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Lempäälän Vuokrakodit Oy	785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Leppävirran Kiinteistö Oy		318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Lieksan Kiinteistöt Oy		644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Limingan Asunnot Oy		170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Lohjan Vuokra-asunnot Oy	1 771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Loviisan Asunnot Oy		591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6"/>
                </a:solidFill>
              </a:rPr>
              <a:t>Länsi-Turunmaan Vuokratalot Oy	133</a:t>
            </a:r>
          </a:p>
        </p:txBody>
      </p:sp>
    </p:spTree>
    <p:extLst>
      <p:ext uri="{BB962C8B-B14F-4D97-AF65-F5344CB8AC3E}">
        <p14:creationId xmlns:p14="http://schemas.microsoft.com/office/powerpoint/2010/main" val="556814153"/>
      </p:ext>
    </p:extLst>
  </p:cSld>
  <p:clrMapOvr>
    <a:masterClrMapping/>
  </p:clrMapOvr>
</p:sld>
</file>

<file path=ppt/theme/theme1.xml><?xml version="1.0" encoding="utf-8"?>
<a:theme xmlns:a="http://schemas.openxmlformats.org/drawingml/2006/main" name="Ilo kasvaa liikkuen kalvopohjat">
  <a:themeElements>
    <a:clrScheme name="VALO">
      <a:dk1>
        <a:sysClr val="windowText" lastClr="000000"/>
      </a:dk1>
      <a:lt1>
        <a:sysClr val="window" lastClr="FFFFFF"/>
      </a:lt1>
      <a:dk2>
        <a:srgbClr val="003478"/>
      </a:dk2>
      <a:lt2>
        <a:srgbClr val="EEECE1"/>
      </a:lt2>
      <a:accent1>
        <a:srgbClr val="009FDA"/>
      </a:accent1>
      <a:accent2>
        <a:srgbClr val="ED2939"/>
      </a:accent2>
      <a:accent3>
        <a:srgbClr val="00AD83"/>
      </a:accent3>
      <a:accent4>
        <a:srgbClr val="B634BB"/>
      </a:accent4>
      <a:accent5>
        <a:srgbClr val="003478"/>
      </a:accent5>
      <a:accent6>
        <a:srgbClr val="828284"/>
      </a:accent6>
      <a:hlink>
        <a:srgbClr val="0000FF"/>
      </a:hlink>
      <a:folHlink>
        <a:srgbClr val="800080"/>
      </a:folHlink>
    </a:clrScheme>
    <a:fontScheme name="VAL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2F90C5B5FDAC745B5D2D437E0B7BA8F" ma:contentTypeVersion="16" ma:contentTypeDescription="Luo uusi asiakirja." ma:contentTypeScope="" ma:versionID="ecd36ddaeb5d38919f9039ab3a8959b9">
  <xsd:schema xmlns:xsd="http://www.w3.org/2001/XMLSchema" xmlns:xs="http://www.w3.org/2001/XMLSchema" xmlns:p="http://schemas.microsoft.com/office/2006/metadata/properties" xmlns:ns2="d27645e2-4cbc-4483-ab31-da737242d2e5" xmlns:ns3="c14949d2-8dd0-47a7-8f85-811f832dca7d" targetNamespace="http://schemas.microsoft.com/office/2006/metadata/properties" ma:root="true" ma:fieldsID="259880cb807decbe7479caf74f7e3937" ns2:_="" ns3:_="">
    <xsd:import namespace="d27645e2-4cbc-4483-ab31-da737242d2e5"/>
    <xsd:import namespace="c14949d2-8dd0-47a7-8f85-811f832dc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645e2-4cbc-4483-ab31-da737242d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339b51c2-3621-485b-8b97-035e3b5fb4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49d2-8dd0-47a7-8f85-811f832dca7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99670-b91d-4c2b-a85d-c4c940489fee}" ma:internalName="TaxCatchAll" ma:showField="CatchAllData" ma:web="c14949d2-8dd0-47a7-8f85-811f832dc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4949d2-8dd0-47a7-8f85-811f832dca7d" xsi:nil="true"/>
    <lcf76f155ced4ddcb4097134ff3c332f xmlns="d27645e2-4cbc-4483-ab31-da737242d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4C383B-3234-463F-B68C-D2C076D22CB6}">
  <ds:schemaRefs>
    <ds:schemaRef ds:uri="c14949d2-8dd0-47a7-8f85-811f832dca7d"/>
    <ds:schemaRef ds:uri="d27645e2-4cbc-4483-ab31-da737242d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C878A3-3199-4C1E-B6AC-4B24A3CFA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5319D-2C36-4F07-9188-F6D02AB1439F}">
  <ds:schemaRefs>
    <ds:schemaRef ds:uri="c14949d2-8dd0-47a7-8f85-811f832dca7d"/>
    <ds:schemaRef ds:uri="d27645e2-4cbc-4483-ab31-da737242d2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4106</Words>
  <Application>Microsoft Office PowerPoint</Application>
  <PresentationFormat>Näytössä katseltava diaesitys (4:3)</PresentationFormat>
  <Paragraphs>631</Paragraphs>
  <Slides>59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59</vt:i4>
      </vt:variant>
    </vt:vector>
  </HeadingPairs>
  <TitlesOfParts>
    <vt:vector size="64" baseType="lpstr">
      <vt:lpstr>Arial</vt:lpstr>
      <vt:lpstr>Calibri</vt:lpstr>
      <vt:lpstr>Century Gothic</vt:lpstr>
      <vt:lpstr>Wingdings</vt:lpstr>
      <vt:lpstr>Ilo kasvaa liikkuen kalvopohjat</vt:lpstr>
      <vt:lpstr>Kohtuuhintaisten vuokra- ja asumisoikeustalojen omistajat – KOVA ry:n yleisesittely</vt:lpstr>
      <vt:lpstr>KOVA lyhyesti</vt:lpstr>
      <vt:lpstr>PowerPoint-esitys</vt:lpstr>
      <vt:lpstr>Mitä KOVA tekee?</vt:lpstr>
      <vt:lpstr>KOVAn jäsenmäärän kehitys</vt:lpstr>
      <vt:lpstr>KOVA lukuina</vt:lpstr>
      <vt:lpstr>KOVAn jäsenet (8/2025 tilanne)</vt:lpstr>
      <vt:lpstr>KOVAn jäsenet (8/2025 tilanne)...</vt:lpstr>
      <vt:lpstr>KOVAn jäsenet (8/2025 tilanne)...</vt:lpstr>
      <vt:lpstr>KOVAn jäsenet (8/2025 tilanne)...</vt:lpstr>
      <vt:lpstr>KOVAn jäsenet (8/2025 tilanne)...</vt:lpstr>
      <vt:lpstr>Hallinto 2025</vt:lpstr>
      <vt:lpstr>Henkilöstö</vt:lpstr>
      <vt:lpstr>Henkilöstö...</vt:lpstr>
      <vt:lpstr>KOVAn työryhmät</vt:lpstr>
      <vt:lpstr>KOVAn työryhmät...</vt:lpstr>
      <vt:lpstr>KOVAn työryhmät...</vt:lpstr>
      <vt:lpstr>KOVAn työryhmät...</vt:lpstr>
      <vt:lpstr>KOVAn strategia 2025-</vt:lpstr>
      <vt:lpstr>Strategian mittarit 2025-&gt;</vt:lpstr>
      <vt:lpstr>Ketkä voivat tulla KOVAn jäseneksi?</vt:lpstr>
      <vt:lpstr>Jäsenmaksut</vt:lpstr>
      <vt:lpstr>KOVAn jäsenpalvelut ja -edut</vt:lpstr>
      <vt:lpstr>Jäsenpalvelut ja -edut</vt:lpstr>
      <vt:lpstr>Jäsenpalvelut ja -edut...</vt:lpstr>
      <vt:lpstr>Jäsenpalvelut ja -edut...</vt:lpstr>
      <vt:lpstr>KOVAn jäsenpalveluiden laajentaminen</vt:lpstr>
      <vt:lpstr>Toimialakatsaus kohtuuhintaisesta asumisesta 1/2</vt:lpstr>
      <vt:lpstr>Toimialakatsaus kohtuuhintaisesta asumisesta 2/2</vt:lpstr>
      <vt:lpstr>Suhdanne-ennuste 2 kertaa vuodessa – tässä maaliskuussa 2025 julkaistu ennuste</vt:lpstr>
      <vt:lpstr>Talouskatsaus 1/2</vt:lpstr>
      <vt:lpstr>Talouskatsaus 1/2</vt:lpstr>
      <vt:lpstr>KOVAn tilastokyselyiden aineistomalli 1/2</vt:lpstr>
      <vt:lpstr>KOVA tilastokyselyiden aineistomalli 2/2</vt:lpstr>
      <vt:lpstr>Väestöltään vähenevillä alueilla toimivien vuokrataloyhtiöiden tulevaisuuden vaihtoehdot –selvitysraportti 1/3</vt:lpstr>
      <vt:lpstr>Väestöltään vähenevillä alueilla toimivien vuokrataloyhtiöiden tulevaisuuden vaihtoehdot –selvitysraportti 2/3</vt:lpstr>
      <vt:lpstr>Väestöltään vähenevillä alueilla toimivien vuokrataloyhtiöiden tulevaisuuden vaihtoehdot –selvitysraportti 3/3</vt:lpstr>
      <vt:lpstr>Ara-kohteet kartalle</vt:lpstr>
      <vt:lpstr>Esimerkki karttakuvasta: Imatra</vt:lpstr>
      <vt:lpstr>Korjausvelkatyökalu jäsenille</vt:lpstr>
      <vt:lpstr>PowerPoint-esitys</vt:lpstr>
      <vt:lpstr>Vastuullisuusraportointimalli jäsenistölle</vt:lpstr>
      <vt:lpstr>Hiilijalanjälkilaskennan malli jäsenistölle</vt:lpstr>
      <vt:lpstr>Hallinnon opas toimitusjohtajille</vt:lpstr>
      <vt:lpstr>KOVAn koulutustoiminta</vt:lpstr>
      <vt:lpstr>Koulutukset ja tapahtumat vuonna 2025</vt:lpstr>
      <vt:lpstr>KOVAn koulutusten onnistuminen</vt:lpstr>
      <vt:lpstr>KOVAn tutkimus- ja selvitystoiminta</vt:lpstr>
      <vt:lpstr>KOVAn edunvalvontatoiminta</vt:lpstr>
      <vt:lpstr>Miten KOVA tekee edunvalvontaa?</vt:lpstr>
      <vt:lpstr>Nykyiset jäsenyydet ja edustukset</vt:lpstr>
      <vt:lpstr>Nykyiset jäsenyydet ja edustukset...</vt:lpstr>
      <vt:lpstr>Sidosryhmät ja yhteistyökumppanit</vt:lpstr>
      <vt:lpstr>KOVA vuonna 2025</vt:lpstr>
      <vt:lpstr>Yleistä ja 2025 erityiset tavoitteet</vt:lpstr>
      <vt:lpstr>Edunvalvontatoiminta 2025</vt:lpstr>
      <vt:lpstr>Edunvalvontatoiminta 2025...</vt:lpstr>
      <vt:lpstr>Edunvalvontatoiminta 2025...</vt:lpstr>
      <vt:lpstr>Lisätietoja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Jouni Parkkonen</dc:creator>
  <cp:lastModifiedBy>Jouni Parkkonen</cp:lastModifiedBy>
  <cp:revision>2</cp:revision>
  <cp:lastPrinted>2017-10-16T13:44:58Z</cp:lastPrinted>
  <dcterms:created xsi:type="dcterms:W3CDTF">2014-09-11T07:09:26Z</dcterms:created>
  <dcterms:modified xsi:type="dcterms:W3CDTF">2025-08-14T06:54:21Z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0x01010082F90C5B5FDAC745B5D2D437E0B7BA8F</vt:lpwstr>
  </property>
  <property fmtid="{D5CDD505-2E9C-101B-9397-08002B2CF9AE}" pid="3" name="AuthorIds_UIVersion_6144">
    <vt:lpwstr>11</vt:lpwstr>
  </property>
  <property fmtid="{D5CDD505-2E9C-101B-9397-08002B2CF9AE}" pid="4" name="MediaServiceImageTags">
    <vt:lpwstr/>
  </property>
</Properties>
</file>